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7"/>
  </p:notesMasterIdLst>
  <p:sldIdLst>
    <p:sldId id="263" r:id="rId5"/>
    <p:sldId id="264" r:id="rId6"/>
    <p:sldId id="265" r:id="rId7"/>
    <p:sldId id="267" r:id="rId8"/>
    <p:sldId id="266" r:id="rId9"/>
    <p:sldId id="268" r:id="rId10"/>
    <p:sldId id="269" r:id="rId11"/>
    <p:sldId id="270" r:id="rId12"/>
    <p:sldId id="271" r:id="rId13"/>
    <p:sldId id="272" r:id="rId14"/>
    <p:sldId id="256" r:id="rId15"/>
    <p:sldId id="257" r:id="rId16"/>
    <p:sldId id="258" r:id="rId17"/>
    <p:sldId id="259" r:id="rId18"/>
    <p:sldId id="260" r:id="rId19"/>
    <p:sldId id="261" r:id="rId20"/>
    <p:sldId id="262" r:id="rId21"/>
    <p:sldId id="275" r:id="rId22"/>
    <p:sldId id="276" r:id="rId23"/>
    <p:sldId id="277" r:id="rId24"/>
    <p:sldId id="278" r:id="rId25"/>
    <p:sldId id="274"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53B69-7467-4B97-9F8C-13EB91CB2169}" v="106" dt="2023-12-21T01:19:43.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7731" autoAdjust="0"/>
  </p:normalViewPr>
  <p:slideViewPr>
    <p:cSldViewPr snapToGrid="0">
      <p:cViewPr varScale="1">
        <p:scale>
          <a:sx n="66" d="100"/>
          <a:sy n="66"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賀村　康子" userId="e807e9f4-0c86-4e67-8fd7-046427c5a088" providerId="ADAL" clId="{43253B69-7467-4B97-9F8C-13EB91CB2169}"/>
    <pc:docChg chg="modSld">
      <pc:chgData name="宇賀村　康子" userId="e807e9f4-0c86-4e67-8fd7-046427c5a088" providerId="ADAL" clId="{43253B69-7467-4B97-9F8C-13EB91CB2169}" dt="2023-12-21T01:19:46.984" v="128" actId="14100"/>
      <pc:docMkLst>
        <pc:docMk/>
      </pc:docMkLst>
      <pc:sldChg chg="modSp mod modAnim modNotesTx">
        <pc:chgData name="宇賀村　康子" userId="e807e9f4-0c86-4e67-8fd7-046427c5a088" providerId="ADAL" clId="{43253B69-7467-4B97-9F8C-13EB91CB2169}" dt="2023-12-21T01:19:10.262" v="108" actId="6549"/>
        <pc:sldMkLst>
          <pc:docMk/>
          <pc:sldMk cId="4055903764" sldId="263"/>
        </pc:sldMkLst>
        <pc:spChg chg="mod">
          <ac:chgData name="宇賀村　康子" userId="e807e9f4-0c86-4e67-8fd7-046427c5a088" providerId="ADAL" clId="{43253B69-7467-4B97-9F8C-13EB91CB2169}" dt="2023-12-21T01:15:46.603" v="88" actId="1076"/>
          <ac:spMkLst>
            <pc:docMk/>
            <pc:sldMk cId="4055903764" sldId="263"/>
            <ac:spMk id="3" creationId="{622696E2-B661-0C66-C949-ABC8D1A546D1}"/>
          </ac:spMkLst>
        </pc:spChg>
      </pc:sldChg>
      <pc:sldChg chg="modSp">
        <pc:chgData name="宇賀村　康子" userId="e807e9f4-0c86-4e67-8fd7-046427c5a088" providerId="ADAL" clId="{43253B69-7467-4B97-9F8C-13EB91CB2169}" dt="2023-12-21T01:15:21.278" v="86" actId="20577"/>
        <pc:sldMkLst>
          <pc:docMk/>
          <pc:sldMk cId="2841389231" sldId="264"/>
        </pc:sldMkLst>
        <pc:spChg chg="mod">
          <ac:chgData name="宇賀村　康子" userId="e807e9f4-0c86-4e67-8fd7-046427c5a088" providerId="ADAL" clId="{43253B69-7467-4B97-9F8C-13EB91CB2169}" dt="2023-12-21T01:15:21.278" v="86" actId="20577"/>
          <ac:spMkLst>
            <pc:docMk/>
            <pc:sldMk cId="2841389231" sldId="264"/>
            <ac:spMk id="3" creationId="{00A9B837-4180-4676-EE8B-04B4A798E577}"/>
          </ac:spMkLst>
        </pc:spChg>
      </pc:sldChg>
      <pc:sldChg chg="modSp">
        <pc:chgData name="宇賀村　康子" userId="e807e9f4-0c86-4e67-8fd7-046427c5a088" providerId="ADAL" clId="{43253B69-7467-4B97-9F8C-13EB91CB2169}" dt="2023-12-21T01:04:28.211" v="57" actId="404"/>
        <pc:sldMkLst>
          <pc:docMk/>
          <pc:sldMk cId="811451158" sldId="267"/>
        </pc:sldMkLst>
        <pc:spChg chg="mod">
          <ac:chgData name="宇賀村　康子" userId="e807e9f4-0c86-4e67-8fd7-046427c5a088" providerId="ADAL" clId="{43253B69-7467-4B97-9F8C-13EB91CB2169}" dt="2023-12-21T01:04:28.211" v="57" actId="404"/>
          <ac:spMkLst>
            <pc:docMk/>
            <pc:sldMk cId="811451158" sldId="267"/>
            <ac:spMk id="3" creationId="{700F1196-5967-03D1-2880-2FDC280C9BD7}"/>
          </ac:spMkLst>
        </pc:spChg>
      </pc:sldChg>
      <pc:sldChg chg="modSp mod modAnim">
        <pc:chgData name="宇賀村　康子" userId="e807e9f4-0c86-4e67-8fd7-046427c5a088" providerId="ADAL" clId="{43253B69-7467-4B97-9F8C-13EB91CB2169}" dt="2023-12-21T01:19:46.984" v="128" actId="14100"/>
        <pc:sldMkLst>
          <pc:docMk/>
          <pc:sldMk cId="197550602" sldId="274"/>
        </pc:sldMkLst>
        <pc:spChg chg="mod">
          <ac:chgData name="宇賀村　康子" userId="e807e9f4-0c86-4e67-8fd7-046427c5a088" providerId="ADAL" clId="{43253B69-7467-4B97-9F8C-13EB91CB2169}" dt="2023-12-21T01:19:46.984" v="128" actId="14100"/>
          <ac:spMkLst>
            <pc:docMk/>
            <pc:sldMk cId="197550602" sldId="274"/>
            <ac:spMk id="3" creationId="{622696E2-B661-0C66-C949-ABC8D1A546D1}"/>
          </ac:spMkLst>
        </pc:spChg>
      </pc:sldChg>
    </pc:docChg>
  </pc:docChgLst>
  <pc:docChgLst>
    <pc:chgData name="東川　磨由子" userId="S::higashikawa-m@shibuya.ed.jp::1f645cee-7532-4cb3-af5a-cd7fd3ad8762" providerId="AD" clId="Web-{0C78CA8B-4921-4AD1-B0AF-E086FD40175B}"/>
    <pc:docChg chg="modSld sldOrd">
      <pc:chgData name="東川　磨由子" userId="S::higashikawa-m@shibuya.ed.jp::1f645cee-7532-4cb3-af5a-cd7fd3ad8762" providerId="AD" clId="Web-{0C78CA8B-4921-4AD1-B0AF-E086FD40175B}" dt="2023-12-18T22:30:30.955" v="97"/>
      <pc:docMkLst>
        <pc:docMk/>
      </pc:docMkLst>
      <pc:sldChg chg="ord">
        <pc:chgData name="東川　磨由子" userId="S::higashikawa-m@shibuya.ed.jp::1f645cee-7532-4cb3-af5a-cd7fd3ad8762" providerId="AD" clId="Web-{0C78CA8B-4921-4AD1-B0AF-E086FD40175B}" dt="2023-12-18T22:22:42.924" v="0"/>
        <pc:sldMkLst>
          <pc:docMk/>
          <pc:sldMk cId="4024666920" sldId="266"/>
        </pc:sldMkLst>
      </pc:sldChg>
      <pc:sldChg chg="modNotes">
        <pc:chgData name="東川　磨由子" userId="S::higashikawa-m@shibuya.ed.jp::1f645cee-7532-4cb3-af5a-cd7fd3ad8762" providerId="AD" clId="Web-{0C78CA8B-4921-4AD1-B0AF-E086FD40175B}" dt="2023-12-18T22:27:36.605" v="41"/>
        <pc:sldMkLst>
          <pc:docMk/>
          <pc:sldMk cId="3697877728" sldId="276"/>
        </pc:sldMkLst>
      </pc:sldChg>
      <pc:sldChg chg="modNotes">
        <pc:chgData name="東川　磨由子" userId="S::higashikawa-m@shibuya.ed.jp::1f645cee-7532-4cb3-af5a-cd7fd3ad8762" providerId="AD" clId="Web-{0C78CA8B-4921-4AD1-B0AF-E086FD40175B}" dt="2023-12-18T22:30:30.955" v="97"/>
        <pc:sldMkLst>
          <pc:docMk/>
          <pc:sldMk cId="1957932424"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825B3-BEBD-4943-9874-1968B7E7626C}" type="datetimeFigureOut">
              <a:rPr kumimoji="1" lang="ja-JP" altLang="en-US" smtClean="0"/>
              <a:t>2023/12/21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1CCF3-9363-49AB-B0E4-36D38D763F35}" type="slidenum">
              <a:rPr kumimoji="1" lang="ja-JP" altLang="en-US" smtClean="0"/>
              <a:t>‹#›</a:t>
            </a:fld>
            <a:endParaRPr kumimoji="1" lang="ja-JP" altLang="en-US"/>
          </a:p>
        </p:txBody>
      </p:sp>
    </p:spTree>
    <p:extLst>
      <p:ext uri="{BB962C8B-B14F-4D97-AF65-F5344CB8AC3E}">
        <p14:creationId xmlns:p14="http://schemas.microsoft.com/office/powerpoint/2010/main" val="19157095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皆さん、こんにちは。</a:t>
            </a:r>
            <a:r>
              <a:rPr kumimoji="1" lang="en-US" altLang="ja-JP" dirty="0"/>
              <a:t>5</a:t>
            </a:r>
            <a:r>
              <a:rPr kumimoji="1" lang="ja-JP" altLang="en-US" dirty="0"/>
              <a:t>年の〇〇です。私はこの夏休みに渋谷区の海外派遣研修で、フィンランドに行ってきました。今日は、その報告をさせていただきます。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a:t>
            </a:fld>
            <a:endParaRPr kumimoji="1" lang="ja-JP" altLang="en-US"/>
          </a:p>
        </p:txBody>
      </p:sp>
    </p:spTree>
    <p:extLst>
      <p:ext uri="{BB962C8B-B14F-4D97-AF65-F5344CB8AC3E}">
        <p14:creationId xmlns:p14="http://schemas.microsoft.com/office/powerpoint/2010/main" val="337277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フィンランド人は自然が大好きです。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10</a:t>
            </a:fld>
            <a:endParaRPr kumimoji="1" lang="ja-JP" altLang="en-US"/>
          </a:p>
        </p:txBody>
      </p:sp>
    </p:spTree>
    <p:extLst>
      <p:ext uri="{BB962C8B-B14F-4D97-AF65-F5344CB8AC3E}">
        <p14:creationId xmlns:p14="http://schemas.microsoft.com/office/powerpoint/2010/main" val="89892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これからフィンランドについてのクイズをはじめます</a:t>
            </a:r>
            <a:r>
              <a:rPr kumimoji="1" lang="en-US" altLang="ja-JP"/>
              <a:t>‼</a:t>
            </a:r>
            <a:endParaRPr kumimoji="1" lang="ja-JP" altLang="en-US"/>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11</a:t>
            </a:fld>
            <a:endParaRPr kumimoji="1" lang="ja-JP" altLang="en-US"/>
          </a:p>
        </p:txBody>
      </p:sp>
    </p:spTree>
    <p:extLst>
      <p:ext uri="{BB962C8B-B14F-4D97-AF65-F5344CB8AC3E}">
        <p14:creationId xmlns:p14="http://schemas.microsoft.com/office/powerpoint/2010/main" val="13594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フィンランドの学校がある場所はどこでしょう？①、森の中　②、都会の中　③、荒地の中　　①の森の中だと思う人？　　②の都会の中だと思う人？　　③の荒地の中だと思う人？</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12</a:t>
            </a:fld>
            <a:endParaRPr kumimoji="1" lang="ja-JP" altLang="en-US"/>
          </a:p>
        </p:txBody>
      </p:sp>
    </p:spTree>
    <p:extLst>
      <p:ext uri="{BB962C8B-B14F-4D97-AF65-F5344CB8AC3E}">
        <p14:creationId xmlns:p14="http://schemas.microsoft.com/office/powerpoint/2010/main" val="34125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正解は</a:t>
            </a:r>
            <a:r>
              <a:rPr kumimoji="1" lang="en-US" altLang="ja-JP" dirty="0"/>
              <a:t>…</a:t>
            </a:r>
            <a:r>
              <a:rPr kumimoji="1" lang="ja-JP" altLang="en-US" dirty="0"/>
              <a:t>　森の中でした</a:t>
            </a:r>
            <a:r>
              <a:rPr kumimoji="1" lang="en-US" altLang="ja-JP" dirty="0"/>
              <a:t>‼</a:t>
            </a:r>
            <a:r>
              <a:rPr kumimoji="1" lang="ja-JP" altLang="en-US" dirty="0"/>
              <a:t>　森と湖の国なので、当然、森の中にも学校がありますが、ヘルシンキなどの都会では、町の中に学校があります。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13</a:t>
            </a:fld>
            <a:endParaRPr kumimoji="1" lang="ja-JP" altLang="en-US"/>
          </a:p>
        </p:txBody>
      </p:sp>
    </p:spTree>
    <p:extLst>
      <p:ext uri="{BB962C8B-B14F-4D97-AF65-F5344CB8AC3E}">
        <p14:creationId xmlns:p14="http://schemas.microsoft.com/office/powerpoint/2010/main" val="68107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クイズ</a:t>
            </a:r>
            <a:r>
              <a:rPr kumimoji="1" lang="en-US" altLang="ja-JP" dirty="0"/>
              <a:t>2</a:t>
            </a:r>
            <a:r>
              <a:rPr kumimoji="1" lang="ja-JP" altLang="en-US" dirty="0"/>
              <a:t>　　フィンランドの世界一まずいといわれている飴の名前は何でしょう？　①、カレリアンピーラッカ　　</a:t>
            </a:r>
            <a:r>
              <a:rPr kumimoji="1" lang="ja-JP" altLang="en-US"/>
              <a:t>②、キム・カーダシアン　　</a:t>
            </a:r>
            <a:r>
              <a:rPr kumimoji="1" lang="ja-JP" altLang="en-US" dirty="0"/>
              <a:t>③、サルミアッキ　　</a:t>
            </a:r>
            <a:r>
              <a:rPr kumimoji="1" lang="ja-JP" altLang="en-US"/>
              <a:t>①のカレリアンピーラッカだと</a:t>
            </a:r>
            <a:r>
              <a:rPr kumimoji="1" lang="ja-JP" altLang="en-US" dirty="0"/>
              <a:t>思う人？　</a:t>
            </a:r>
            <a:r>
              <a:rPr kumimoji="1" lang="ja-JP" altLang="en-US"/>
              <a:t>②のキム・カーダシアンだと</a:t>
            </a:r>
            <a:r>
              <a:rPr kumimoji="1" lang="ja-JP" altLang="en-US" dirty="0"/>
              <a:t>思う人？　③のサルミアッキだと思う人？</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14</a:t>
            </a:fld>
            <a:endParaRPr kumimoji="1" lang="ja-JP" altLang="en-US"/>
          </a:p>
        </p:txBody>
      </p:sp>
    </p:spTree>
    <p:extLst>
      <p:ext uri="{BB962C8B-B14F-4D97-AF65-F5344CB8AC3E}">
        <p14:creationId xmlns:p14="http://schemas.microsoft.com/office/powerpoint/2010/main" val="406217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正解は</a:t>
            </a:r>
            <a:r>
              <a:rPr kumimoji="1" lang="en-US" altLang="ja-JP" dirty="0"/>
              <a:t>…</a:t>
            </a:r>
            <a:r>
              <a:rPr kumimoji="1" lang="ja-JP" altLang="en-US" dirty="0"/>
              <a:t>　サルミアッキでした</a:t>
            </a:r>
            <a:r>
              <a:rPr kumimoji="1" lang="en-US" altLang="ja-JP" dirty="0"/>
              <a:t>‼</a:t>
            </a:r>
            <a:r>
              <a:rPr kumimoji="1" lang="ja-JP" altLang="en-US" dirty="0"/>
              <a:t>すっごくまずかったです</a:t>
            </a:r>
            <a:r>
              <a:rPr kumimoji="1" lang="en-US" altLang="ja-JP" dirty="0"/>
              <a:t>‼</a:t>
            </a:r>
            <a:r>
              <a:rPr kumimoji="1" lang="ja-JP" altLang="en-US" dirty="0"/>
              <a:t>サルミアッキは薬草の一種であるリコリスから取り出したものに、塩化アンモニウムを加えて作られます。もとは、のどに効果があるといわれていて、薬屋さんなどで販売されていました。今では、フィンランドの国民的なお菓子で、食べ物を売っている店の多くで買うことができま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15</a:t>
            </a:fld>
            <a:endParaRPr kumimoji="1" lang="ja-JP" altLang="en-US"/>
          </a:p>
        </p:txBody>
      </p:sp>
    </p:spTree>
    <p:extLst>
      <p:ext uri="{BB962C8B-B14F-4D97-AF65-F5344CB8AC3E}">
        <p14:creationId xmlns:p14="http://schemas.microsoft.com/office/powerpoint/2010/main" val="77380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クイズ</a:t>
            </a:r>
            <a:r>
              <a:rPr kumimoji="1" lang="en-US" altLang="ja-JP" dirty="0"/>
              <a:t>3</a:t>
            </a:r>
            <a:r>
              <a:rPr kumimoji="1" lang="ja-JP" altLang="en-US" dirty="0"/>
              <a:t>　　フィンランドの森林の割合は何％でしょう？①、</a:t>
            </a:r>
            <a:r>
              <a:rPr kumimoji="1" lang="en-US" altLang="ja-JP" dirty="0"/>
              <a:t>90</a:t>
            </a:r>
            <a:r>
              <a:rPr kumimoji="1" lang="ja-JP" altLang="en-US" dirty="0"/>
              <a:t>％　②、</a:t>
            </a:r>
            <a:r>
              <a:rPr kumimoji="1" lang="en-US" altLang="ja-JP" dirty="0"/>
              <a:t>50</a:t>
            </a:r>
            <a:r>
              <a:rPr kumimoji="1" lang="ja-JP" altLang="en-US" dirty="0"/>
              <a:t>％　③、</a:t>
            </a:r>
            <a:r>
              <a:rPr kumimoji="1" lang="en-US" altLang="ja-JP" dirty="0"/>
              <a:t>70</a:t>
            </a:r>
            <a:r>
              <a:rPr kumimoji="1" lang="ja-JP" altLang="en-US" dirty="0"/>
              <a:t>％　　①の</a:t>
            </a:r>
            <a:r>
              <a:rPr kumimoji="1" lang="en-US" altLang="ja-JP" dirty="0"/>
              <a:t>90</a:t>
            </a:r>
            <a:r>
              <a:rPr kumimoji="1" lang="ja-JP" altLang="en-US" dirty="0"/>
              <a:t>％だと思う人？　②の</a:t>
            </a:r>
            <a:r>
              <a:rPr kumimoji="1" lang="en-US" altLang="ja-JP" dirty="0"/>
              <a:t>50</a:t>
            </a:r>
            <a:r>
              <a:rPr kumimoji="1" lang="ja-JP" altLang="en-US" dirty="0"/>
              <a:t>％だと思う人？　③の</a:t>
            </a:r>
            <a:r>
              <a:rPr kumimoji="1" lang="en-US" altLang="ja-JP" dirty="0"/>
              <a:t>70</a:t>
            </a:r>
            <a:r>
              <a:rPr kumimoji="1" lang="ja-JP" altLang="en-US" dirty="0"/>
              <a:t>％だと思う人？</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16</a:t>
            </a:fld>
            <a:endParaRPr kumimoji="1" lang="ja-JP" altLang="en-US"/>
          </a:p>
        </p:txBody>
      </p:sp>
    </p:spTree>
    <p:extLst>
      <p:ext uri="{BB962C8B-B14F-4D97-AF65-F5344CB8AC3E}">
        <p14:creationId xmlns:p14="http://schemas.microsoft.com/office/powerpoint/2010/main" val="364951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正解は</a:t>
            </a:r>
            <a:r>
              <a:rPr kumimoji="1" lang="en-US" altLang="ja-JP" dirty="0"/>
              <a:t>…70</a:t>
            </a:r>
            <a:r>
              <a:rPr kumimoji="1" lang="ja-JP" altLang="en-US" dirty="0"/>
              <a:t>％でした</a:t>
            </a:r>
            <a:r>
              <a:rPr kumimoji="1" lang="en-US" altLang="ja-JP" dirty="0"/>
              <a:t>‼</a:t>
            </a:r>
          </a:p>
          <a:p>
            <a:r>
              <a:rPr kumimoji="1" lang="ja-JP" altLang="en-US" dirty="0"/>
              <a:t>森と湖の国、フィンランドなので、国土に対する森林の割合が多いのです。国土の７０％が森林で、</a:t>
            </a:r>
            <a:r>
              <a:rPr kumimoji="1" lang="en-US" altLang="ja-JP" dirty="0"/>
              <a:t>19</a:t>
            </a:r>
            <a:r>
              <a:rPr kumimoji="1" lang="ja-JP" altLang="en-US" dirty="0"/>
              <a:t>万個もの湖で構成されている国です。</a:t>
            </a:r>
            <a:endParaRPr kumimoji="1" lang="en-US" altLang="ja-JP" dirty="0"/>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17</a:t>
            </a:fld>
            <a:endParaRPr kumimoji="1" lang="ja-JP" altLang="en-US"/>
          </a:p>
        </p:txBody>
      </p:sp>
    </p:spTree>
    <p:extLst>
      <p:ext uri="{BB962C8B-B14F-4D97-AF65-F5344CB8AC3E}">
        <p14:creationId xmlns:p14="http://schemas.microsoft.com/office/powerpoint/2010/main" val="196265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クイズ</a:t>
            </a:r>
            <a:r>
              <a:rPr kumimoji="1" lang="en-US" altLang="ja-JP" dirty="0"/>
              <a:t>4</a:t>
            </a:r>
            <a:r>
              <a:rPr kumimoji="1" lang="ja-JP" altLang="en-US" dirty="0"/>
              <a:t>　本当のサンタクロースが住んでいる国はどこでしょう？①スウェーデン　②フィンランド　③デンマーク　①のスウェーデンだと思う人？　②のフィンランドだと思う人？　③のデンマークだと思う人？</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18</a:t>
            </a:fld>
            <a:endParaRPr kumimoji="1" lang="ja-JP" altLang="en-US"/>
          </a:p>
        </p:txBody>
      </p:sp>
    </p:spTree>
    <p:extLst>
      <p:ext uri="{BB962C8B-B14F-4D97-AF65-F5344CB8AC3E}">
        <p14:creationId xmlns:p14="http://schemas.microsoft.com/office/powerpoint/2010/main" val="2138619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游ゴシック"/>
              </a:rPr>
              <a:t>正解は②のフィンランドでした</a:t>
            </a:r>
            <a:r>
              <a:rPr kumimoji="1" lang="en-US" altLang="ja-JP" dirty="0">
                <a:ea typeface="游ゴシック"/>
              </a:rPr>
              <a:t>‼</a:t>
            </a:r>
            <a:r>
              <a:rPr kumimoji="1" lang="ja-JP" altLang="en-US">
                <a:ea typeface="游ゴシック"/>
              </a:rPr>
              <a:t>　サンタクロースはフィンランドの</a:t>
            </a:r>
            <a:r>
              <a:rPr lang="ja-JP" altLang="en-US">
                <a:ea typeface="游ゴシック"/>
              </a:rPr>
              <a:t>北部にあるラップランド地方のロヴァニエミというところにサンタクロース村があります。サンタクロースはそこに住んでいて、お仕事をしています。サンタクロースに手紙を書くと返事をくれるので、皆さんもやってみてください。</a:t>
            </a:r>
            <a:endParaRPr kumimoji="1" lang="en-US" altLang="ja-JP">
              <a:ea typeface="游ゴシック"/>
            </a:endParaRP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19</a:t>
            </a:fld>
            <a:endParaRPr kumimoji="1" lang="ja-JP" altLang="en-US"/>
          </a:p>
        </p:txBody>
      </p:sp>
    </p:spTree>
    <p:extLst>
      <p:ext uri="{BB962C8B-B14F-4D97-AF65-F5344CB8AC3E}">
        <p14:creationId xmlns:p14="http://schemas.microsoft.com/office/powerpoint/2010/main" val="161499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まず初めにフィンランド共和国派遣研修事業についてです。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2</a:t>
            </a:fld>
            <a:endParaRPr kumimoji="1" lang="ja-JP" altLang="en-US"/>
          </a:p>
        </p:txBody>
      </p:sp>
    </p:spTree>
    <p:extLst>
      <p:ext uri="{BB962C8B-B14F-4D97-AF65-F5344CB8AC3E}">
        <p14:creationId xmlns:p14="http://schemas.microsoft.com/office/powerpoint/2010/main" val="934421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クイズ</a:t>
            </a:r>
            <a:r>
              <a:rPr kumimoji="1" lang="en-US" altLang="ja-JP" dirty="0"/>
              <a:t>5</a:t>
            </a:r>
            <a:r>
              <a:rPr kumimoji="1" lang="ja-JP" altLang="en-US" dirty="0"/>
              <a:t>　フィンランドのクリスマスと日本のクリスマスの違いは何でしょう？　①フィンランド人にとってクリスマスは「お正月」みたいなもの　②フィンランド人にとってクリスマスは「ずっと寝る日」　③フィンランド人にとってクリスマスは「ハロウィン」みたいなもの　①のフィンランド人にとってクリスマスは「お正月」みたいなものだと思う人？　②のフィンランド人にとってクリスマスは「ずっと寝る日」だと思う人？　③のフィンランド人にとってクリスマスは「ハロウィン」みたいなものだと思う人？</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20</a:t>
            </a:fld>
            <a:endParaRPr kumimoji="1" lang="ja-JP" altLang="en-US"/>
          </a:p>
        </p:txBody>
      </p:sp>
    </p:spTree>
    <p:extLst>
      <p:ext uri="{BB962C8B-B14F-4D97-AF65-F5344CB8AC3E}">
        <p14:creationId xmlns:p14="http://schemas.microsoft.com/office/powerpoint/2010/main" val="81817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游ゴシック"/>
              </a:rPr>
              <a:t>正解は①のフィンランド人にとってクリスマスは「お正月」みたいなものでした。</a:t>
            </a:r>
            <a:r>
              <a:rPr lang="ja-JP" altLang="en-US">
                <a:solidFill>
                  <a:srgbClr val="000000"/>
                </a:solidFill>
                <a:latin typeface="游ゴシック"/>
                <a:ea typeface="游ゴシック"/>
              </a:rPr>
              <a:t>フィンランドだけではなく、ヨーロッパやアメリカなど、キリスト教を主に信仰（しんこう）する国々では、クリスマスはとても大切な行事です。クリスマス前はにぎわいをみせていた</a:t>
            </a:r>
            <a:r>
              <a:rPr lang="ja-JP" altLang="en-US" b="0" i="0">
                <a:solidFill>
                  <a:srgbClr val="4D5156"/>
                </a:solidFill>
                <a:effectLst/>
                <a:latin typeface="Google Sans"/>
                <a:ea typeface="游ゴシック"/>
              </a:rPr>
              <a:t>街も</a:t>
            </a:r>
            <a:r>
              <a:rPr lang="ja-JP" altLang="en-US">
                <a:solidFill>
                  <a:srgbClr val="4D5156"/>
                </a:solidFill>
                <a:latin typeface="Google Sans"/>
                <a:ea typeface="游ゴシック"/>
              </a:rPr>
              <a:t>、お店がしまるので静まり返ります。</a:t>
            </a:r>
            <a:r>
              <a:rPr lang="ja-JP" altLang="en-US" b="0" i="0">
                <a:solidFill>
                  <a:srgbClr val="4D5156"/>
                </a:solidFill>
                <a:effectLst/>
                <a:latin typeface="Google Sans"/>
                <a:ea typeface="游ゴシック"/>
              </a:rPr>
              <a:t>自宅で家族や親戚（しんせき）とのゆったりとした時間を過ごすのが一般的だそうです。</a:t>
            </a:r>
            <a:r>
              <a:rPr lang="ja-JP" altLang="en-US">
                <a:solidFill>
                  <a:srgbClr val="4D5156"/>
                </a:solidFill>
                <a:latin typeface="Google Sans"/>
                <a:ea typeface="游ゴシック"/>
              </a:rPr>
              <a:t>だから、日本のお正月のようなものなのです。</a:t>
            </a:r>
            <a:endParaRPr lang="ja-JP" altLang="en-US">
              <a:ea typeface="游ゴシック"/>
            </a:endParaRP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21</a:t>
            </a:fld>
            <a:endParaRPr kumimoji="1" lang="ja-JP" altLang="en-US"/>
          </a:p>
        </p:txBody>
      </p:sp>
    </p:spTree>
    <p:extLst>
      <p:ext uri="{BB962C8B-B14F-4D97-AF65-F5344CB8AC3E}">
        <p14:creationId xmlns:p14="http://schemas.microsoft.com/office/powerpoint/2010/main" val="82653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皆さん、いかがでしたか。皆さんも是非、海外派遣研修事業に是非チャレンジしてみてください。視野が広がり、新しい自分を発見することができるはずです。これで発表を終わります。ご清聴、ありがとうございました。</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22</a:t>
            </a:fld>
            <a:endParaRPr kumimoji="1" lang="ja-JP" altLang="en-US"/>
          </a:p>
        </p:txBody>
      </p:sp>
    </p:spTree>
    <p:extLst>
      <p:ext uri="{BB962C8B-B14F-4D97-AF65-F5344CB8AC3E}">
        <p14:creationId xmlns:p14="http://schemas.microsoft.com/office/powerpoint/2010/main" val="273993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皆さんはフィンランドがどこにあるか知っていますか？</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3</a:t>
            </a:fld>
            <a:endParaRPr kumimoji="1" lang="ja-JP" altLang="en-US"/>
          </a:p>
        </p:txBody>
      </p:sp>
    </p:spTree>
    <p:extLst>
      <p:ext uri="{BB962C8B-B14F-4D97-AF65-F5344CB8AC3E}">
        <p14:creationId xmlns:p14="http://schemas.microsoft.com/office/powerpoint/2010/main" val="368781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日本とフィンランドの小学校は全く違いました。</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4</a:t>
            </a:fld>
            <a:endParaRPr kumimoji="1" lang="ja-JP" altLang="en-US"/>
          </a:p>
        </p:txBody>
      </p:sp>
    </p:spTree>
    <p:extLst>
      <p:ext uri="{BB962C8B-B14F-4D97-AF65-F5344CB8AC3E}">
        <p14:creationId xmlns:p14="http://schemas.microsoft.com/office/powerpoint/2010/main" val="134031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次にフィンランドの生活についてです。北極圏（ほっきょくけん）</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5</a:t>
            </a:fld>
            <a:endParaRPr kumimoji="1" lang="ja-JP" altLang="en-US"/>
          </a:p>
        </p:txBody>
      </p:sp>
    </p:spTree>
    <p:extLst>
      <p:ext uri="{BB962C8B-B14F-4D97-AF65-F5344CB8AC3E}">
        <p14:creationId xmlns:p14="http://schemas.microsoft.com/office/powerpoint/2010/main" val="403516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次にフィンランドのスポーツについてです。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6</a:t>
            </a:fld>
            <a:endParaRPr kumimoji="1" lang="ja-JP" altLang="en-US"/>
          </a:p>
        </p:txBody>
      </p:sp>
    </p:spTree>
    <p:extLst>
      <p:ext uri="{BB962C8B-B14F-4D97-AF65-F5344CB8AC3E}">
        <p14:creationId xmlns:p14="http://schemas.microsoft.com/office/powerpoint/2010/main" val="367772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フィンランドでは日本じゃ見れないオーロラを見ることができます。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7</a:t>
            </a:fld>
            <a:endParaRPr kumimoji="1" lang="ja-JP" altLang="en-US"/>
          </a:p>
        </p:txBody>
      </p:sp>
    </p:spTree>
    <p:extLst>
      <p:ext uri="{BB962C8B-B14F-4D97-AF65-F5344CB8AC3E}">
        <p14:creationId xmlns:p14="http://schemas.microsoft.com/office/powerpoint/2010/main" val="234573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フィンランドの家庭に必ずあるのはサウナです。</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8</a:t>
            </a:fld>
            <a:endParaRPr kumimoji="1" lang="ja-JP" altLang="en-US"/>
          </a:p>
        </p:txBody>
      </p:sp>
    </p:spTree>
    <p:extLst>
      <p:ext uri="{BB962C8B-B14F-4D97-AF65-F5344CB8AC3E}">
        <p14:creationId xmlns:p14="http://schemas.microsoft.com/office/powerpoint/2010/main" val="7865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皆さんはムーミンというフィンランドのキャラクターを知っていますか？</a:t>
            </a:r>
          </a:p>
        </p:txBody>
      </p:sp>
      <p:sp>
        <p:nvSpPr>
          <p:cNvPr id="4" name="スライド番号プレースホルダー 3"/>
          <p:cNvSpPr>
            <a:spLocks noGrp="1"/>
          </p:cNvSpPr>
          <p:nvPr>
            <p:ph type="sldNum" sz="quarter" idx="5"/>
          </p:nvPr>
        </p:nvSpPr>
        <p:spPr/>
        <p:txBody>
          <a:bodyPr/>
          <a:lstStyle/>
          <a:p>
            <a:fld id="{69E1CCF3-9363-49AB-B0E4-36D38D763F35}" type="slidenum">
              <a:rPr kumimoji="1" lang="ja-JP" altLang="en-US" smtClean="0"/>
              <a:t>9</a:t>
            </a:fld>
            <a:endParaRPr kumimoji="1" lang="ja-JP" altLang="en-US"/>
          </a:p>
        </p:txBody>
      </p:sp>
    </p:spTree>
    <p:extLst>
      <p:ext uri="{BB962C8B-B14F-4D97-AF65-F5344CB8AC3E}">
        <p14:creationId xmlns:p14="http://schemas.microsoft.com/office/powerpoint/2010/main" val="420168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Thursday, December 21,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9162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Thursday, December 21,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8661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Thursday, December 21,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1069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Thursday, December 21,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5195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Thursday, December 21,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4434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Thursday, December 21,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6561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Thursday, December 21, 2023</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4990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Thursday, December 21, 2023</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8082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Thursday, December 21, 2023</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6240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Thursday, December 21,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3765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Thursday, December 21,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3325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lIns="109728" tIns="109728" rIns="109728" bIns="91440" anchor="t"/>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lIns="109728" tIns="109728" rIns="109728" bIns="91440" anchor="ctr"/>
          <a:lstStyle>
            <a:lvl1pPr algn="l">
              <a:lnSpc>
                <a:spcPct val="120000"/>
              </a:lnSpc>
              <a:defRPr sz="1200" spc="80" baseline="0">
                <a:solidFill>
                  <a:schemeClr val="tx1"/>
                </a:solidFill>
                <a:latin typeface="+mn-lt"/>
              </a:defRPr>
            </a:lvl1pPr>
          </a:lstStyle>
          <a:p>
            <a:fld id="{8DEA2CF1-0EB2-4673-802D-3371233E4A77}" type="datetime2">
              <a:rPr lang="en-US" smtClean="0"/>
              <a:t>Thursday, December 21, 2023</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lIns="109728" tIns="109728" rIns="109728" bIns="91440" anchor="ctr"/>
          <a:lstStyle>
            <a:lvl1pPr algn="ctr">
              <a:lnSpc>
                <a:spcPct val="120000"/>
              </a:lnSpc>
              <a:defRPr sz="1200" spc="8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lIns="109728" tIns="109728" rIns="109728" bIns="9144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051012471"/>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5000"/>
        </a:lnSpc>
        <a:spcBef>
          <a:spcPct val="0"/>
        </a:spcBef>
        <a:buNone/>
        <a:defRPr sz="3600" b="1" kern="1200" cap="none" spc="15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1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1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1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1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1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0E8952-0C14-492D-A9F7-909F47F12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3E7D229-D6A8-3956-24DF-A710B12CC770}"/>
              </a:ext>
            </a:extLst>
          </p:cNvPr>
          <p:cNvSpPr>
            <a:spLocks noGrp="1"/>
          </p:cNvSpPr>
          <p:nvPr>
            <p:ph type="ctrTitle"/>
          </p:nvPr>
        </p:nvSpPr>
        <p:spPr>
          <a:xfrm>
            <a:off x="3588181" y="728663"/>
            <a:ext cx="5015638" cy="2795737"/>
          </a:xfrm>
        </p:spPr>
        <p:txBody>
          <a:bodyPr>
            <a:normAutofit/>
          </a:bodyPr>
          <a:lstStyle/>
          <a:p>
            <a:pPr>
              <a:lnSpc>
                <a:spcPct val="95000"/>
              </a:lnSpc>
            </a:pPr>
            <a:r>
              <a:rPr kumimoji="1" lang="ja-JP" altLang="en-US" dirty="0"/>
              <a:t>フィンランド海外派遣研修報告</a:t>
            </a:r>
            <a:endParaRPr kumimoji="1" lang="ja-JP" altLang="en-US"/>
          </a:p>
        </p:txBody>
      </p:sp>
      <p:sp>
        <p:nvSpPr>
          <p:cNvPr id="3" name="字幕 2">
            <a:extLst>
              <a:ext uri="{FF2B5EF4-FFF2-40B4-BE49-F238E27FC236}">
                <a16:creationId xmlns:a16="http://schemas.microsoft.com/office/drawing/2014/main" id="{622696E2-B661-0C66-C949-ABC8D1A546D1}"/>
              </a:ext>
            </a:extLst>
          </p:cNvPr>
          <p:cNvSpPr>
            <a:spLocks noGrp="1"/>
          </p:cNvSpPr>
          <p:nvPr>
            <p:ph type="subTitle" idx="1"/>
          </p:nvPr>
        </p:nvSpPr>
        <p:spPr>
          <a:xfrm>
            <a:off x="3588181" y="3945902"/>
            <a:ext cx="5015638" cy="1347993"/>
          </a:xfrm>
        </p:spPr>
        <p:txBody>
          <a:bodyPr lIns="109728" tIns="109728" rIns="109728" bIns="91440" anchor="t">
            <a:normAutofit/>
          </a:bodyPr>
          <a:lstStyle/>
          <a:p>
            <a:r>
              <a:rPr kumimoji="1" lang="ja-JP" altLang="en-US" dirty="0">
                <a:solidFill>
                  <a:schemeClr val="tx1"/>
                </a:solidFill>
              </a:rPr>
              <a:t>渋谷区立代々木山谷小学校</a:t>
            </a:r>
            <a:endParaRPr kumimoji="1" lang="en-US" altLang="ja-JP" dirty="0">
              <a:solidFill>
                <a:schemeClr val="tx1"/>
              </a:solidFill>
            </a:endParaRPr>
          </a:p>
          <a:p>
            <a:r>
              <a:rPr kumimoji="1" lang="en-US" altLang="ja-JP" dirty="0">
                <a:solidFill>
                  <a:schemeClr val="tx1"/>
                </a:solidFill>
              </a:rPr>
              <a:t>5</a:t>
            </a:r>
            <a:r>
              <a:rPr kumimoji="1" lang="ja-JP" altLang="en-US" dirty="0">
                <a:solidFill>
                  <a:schemeClr val="tx1"/>
                </a:solidFill>
              </a:rPr>
              <a:t>年</a:t>
            </a:r>
            <a:endParaRPr lang="ja-JP" altLang="en-US" dirty="0">
              <a:solidFill>
                <a:schemeClr val="tx1"/>
              </a:solidFill>
              <a:ea typeface="Meiryo"/>
            </a:endParaRPr>
          </a:p>
        </p:txBody>
      </p:sp>
      <p:pic>
        <p:nvPicPr>
          <p:cNvPr id="5" name="図 4" descr="港のある建物&#10;&#10;自動的に生成された説明">
            <a:extLst>
              <a:ext uri="{FF2B5EF4-FFF2-40B4-BE49-F238E27FC236}">
                <a16:creationId xmlns:a16="http://schemas.microsoft.com/office/drawing/2014/main" id="{9EDC7405-1F5F-52A2-859C-D1BADEBD9645}"/>
              </a:ext>
            </a:extLst>
          </p:cNvPr>
          <p:cNvPicPr>
            <a:picLocks noChangeAspect="1"/>
          </p:cNvPicPr>
          <p:nvPr/>
        </p:nvPicPr>
        <p:blipFill rotWithShape="1">
          <a:blip r:embed="rId3">
            <a:extLst>
              <a:ext uri="{28A0092B-C50C-407E-A947-70E740481C1C}">
                <a14:useLocalDpi xmlns:a14="http://schemas.microsoft.com/office/drawing/2010/main" val="0"/>
              </a:ext>
            </a:extLst>
          </a:blip>
          <a:srcRect l="39740" r="13365" b="-2"/>
          <a:stretch/>
        </p:blipFill>
        <p:spPr>
          <a:xfrm>
            <a:off x="1" y="-1"/>
            <a:ext cx="4817995" cy="6858000"/>
          </a:xfrm>
          <a:custGeom>
            <a:avLst/>
            <a:gdLst/>
            <a:ahLst/>
            <a:cxnLst/>
            <a:rect l="l" t="t" r="r" b="b"/>
            <a:pathLst>
              <a:path w="4817995" h="6858000">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04559" y="2485388"/>
                  <a:pt x="2313571" y="3019967"/>
                  <a:pt x="2350369" y="3553811"/>
                </a:cubicBezTo>
                <a:cubicBezTo>
                  <a:pt x="2387167" y="4087655"/>
                  <a:pt x="2484044" y="4622970"/>
                  <a:pt x="2752144" y="5158284"/>
                </a:cubicBezTo>
                <a:cubicBezTo>
                  <a:pt x="3019494" y="5626685"/>
                  <a:pt x="3420519" y="6027435"/>
                  <a:pt x="3955218" y="6451716"/>
                </a:cubicBezTo>
                <a:cubicBezTo>
                  <a:pt x="4155730" y="6602274"/>
                  <a:pt x="4393839" y="6715191"/>
                  <a:pt x="4698057" y="6819010"/>
                </a:cubicBezTo>
                <a:lnTo>
                  <a:pt x="4817995" y="6858000"/>
                </a:lnTo>
                <a:lnTo>
                  <a:pt x="0" y="6858000"/>
                </a:lnTo>
                <a:close/>
              </a:path>
            </a:pathLst>
          </a:custGeom>
        </p:spPr>
      </p:pic>
      <p:pic>
        <p:nvPicPr>
          <p:cNvPr id="7" name="図 6" descr="マップ&#10;&#10;自動的に生成された説明">
            <a:extLst>
              <a:ext uri="{FF2B5EF4-FFF2-40B4-BE49-F238E27FC236}">
                <a16:creationId xmlns:a16="http://schemas.microsoft.com/office/drawing/2014/main" id="{BE314E7F-6BC3-CC98-347A-F04B9EB270CB}"/>
              </a:ext>
            </a:extLst>
          </p:cNvPr>
          <p:cNvPicPr>
            <a:picLocks noChangeAspect="1"/>
          </p:cNvPicPr>
          <p:nvPr/>
        </p:nvPicPr>
        <p:blipFill rotWithShape="1">
          <a:blip r:embed="rId4">
            <a:extLst>
              <a:ext uri="{28A0092B-C50C-407E-A947-70E740481C1C}">
                <a14:useLocalDpi xmlns:a14="http://schemas.microsoft.com/office/drawing/2010/main" val="0"/>
              </a:ext>
            </a:extLst>
          </a:blip>
          <a:srcRect l="8089" r="45023" b="-2"/>
          <a:stretch/>
        </p:blipFill>
        <p:spPr>
          <a:xfrm>
            <a:off x="7465865" y="-2"/>
            <a:ext cx="4725187" cy="6857999"/>
          </a:xfrm>
          <a:custGeom>
            <a:avLst/>
            <a:gdLst/>
            <a:ahLst/>
            <a:cxnLst/>
            <a:rect l="l" t="t" r="r" b="b"/>
            <a:pathLst>
              <a:path w="4817297" h="6858000">
                <a:moveTo>
                  <a:pt x="347149" y="0"/>
                </a:moveTo>
                <a:lnTo>
                  <a:pt x="4817297" y="0"/>
                </a:lnTo>
                <a:lnTo>
                  <a:pt x="4817297" y="6858000"/>
                </a:lnTo>
                <a:lnTo>
                  <a:pt x="0" y="6858000"/>
                </a:lnTo>
                <a:lnTo>
                  <a:pt x="135795" y="6800191"/>
                </a:lnTo>
                <a:cubicBezTo>
                  <a:pt x="263380" y="6740561"/>
                  <a:pt x="393065" y="6669373"/>
                  <a:pt x="526928" y="6585546"/>
                </a:cubicBezTo>
                <a:cubicBezTo>
                  <a:pt x="1128465" y="6228915"/>
                  <a:pt x="1663915" y="5760514"/>
                  <a:pt x="1931265" y="5158285"/>
                </a:cubicBezTo>
                <a:cubicBezTo>
                  <a:pt x="2265451" y="4556056"/>
                  <a:pt x="2465964" y="3954563"/>
                  <a:pt x="2465964" y="3218505"/>
                </a:cubicBezTo>
                <a:cubicBezTo>
                  <a:pt x="2465964" y="2616276"/>
                  <a:pt x="2331538" y="2014047"/>
                  <a:pt x="2064189" y="1547117"/>
                </a:cubicBezTo>
                <a:cubicBezTo>
                  <a:pt x="1863676" y="1077981"/>
                  <a:pt x="1395814" y="609581"/>
                  <a:pt x="794277" y="208830"/>
                </a:cubicBezTo>
                <a:cubicBezTo>
                  <a:pt x="710543" y="175373"/>
                  <a:pt x="628686" y="136907"/>
                  <a:pt x="546723" y="96981"/>
                </a:cubicBezTo>
                <a:close/>
              </a:path>
            </a:pathLst>
          </a:custGeom>
        </p:spPr>
      </p:pic>
    </p:spTree>
    <p:extLst>
      <p:ext uri="{BB962C8B-B14F-4D97-AF65-F5344CB8AC3E}">
        <p14:creationId xmlns:p14="http://schemas.microsoft.com/office/powerpoint/2010/main" val="405590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川の中にある湖&#10;&#10;中程度の精度で自動的に生成された説明">
            <a:extLst>
              <a:ext uri="{FF2B5EF4-FFF2-40B4-BE49-F238E27FC236}">
                <a16:creationId xmlns:a16="http://schemas.microsoft.com/office/drawing/2014/main" id="{DB342024-6DD8-F952-B3D6-20D87E503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980" y="1357864"/>
            <a:ext cx="3131820" cy="2348865"/>
          </a:xfrm>
          <a:prstGeom prst="rect">
            <a:avLst/>
          </a:prstGeom>
        </p:spPr>
      </p:pic>
      <p:sp>
        <p:nvSpPr>
          <p:cNvPr id="2" name="タイトル 1">
            <a:extLst>
              <a:ext uri="{FF2B5EF4-FFF2-40B4-BE49-F238E27FC236}">
                <a16:creationId xmlns:a16="http://schemas.microsoft.com/office/drawing/2014/main" id="{74BB62FA-EF24-1BC8-BD78-D73093385364}"/>
              </a:ext>
            </a:extLst>
          </p:cNvPr>
          <p:cNvSpPr>
            <a:spLocks noGrp="1"/>
          </p:cNvSpPr>
          <p:nvPr>
            <p:ph type="title"/>
          </p:nvPr>
        </p:nvSpPr>
        <p:spPr/>
        <p:txBody>
          <a:bodyPr/>
          <a:lstStyle/>
          <a:p>
            <a:r>
              <a:rPr kumimoji="1" lang="ja-JP" altLang="en-US"/>
              <a:t>森のベリーはみんなのもの</a:t>
            </a:r>
          </a:p>
        </p:txBody>
      </p:sp>
      <p:sp>
        <p:nvSpPr>
          <p:cNvPr id="3" name="コンテンツ プレースホルダー 2">
            <a:extLst>
              <a:ext uri="{FF2B5EF4-FFF2-40B4-BE49-F238E27FC236}">
                <a16:creationId xmlns:a16="http://schemas.microsoft.com/office/drawing/2014/main" id="{B4B30F1E-FC81-967D-D4DC-6664996C61BE}"/>
              </a:ext>
            </a:extLst>
          </p:cNvPr>
          <p:cNvSpPr>
            <a:spLocks noGrp="1"/>
          </p:cNvSpPr>
          <p:nvPr>
            <p:ph idx="1"/>
          </p:nvPr>
        </p:nvSpPr>
        <p:spPr>
          <a:xfrm>
            <a:off x="272370" y="3144443"/>
            <a:ext cx="5993220" cy="3538297"/>
          </a:xfrm>
        </p:spPr>
        <p:txBody>
          <a:bodyPr lIns="109728" tIns="109728" rIns="109728" bIns="91440" anchor="t"/>
          <a:lstStyle/>
          <a:p>
            <a:pPr marL="0" indent="0">
              <a:buNone/>
            </a:pPr>
            <a:r>
              <a:rPr kumimoji="1" lang="ja-JP" altLang="en-US" sz="2400" b="1" dirty="0">
                <a:solidFill>
                  <a:schemeClr val="tx1"/>
                </a:solidFill>
              </a:rPr>
              <a:t>フィンランドは、</a:t>
            </a:r>
            <a:endParaRPr lang="en-US" altLang="ja-JP" sz="2400" b="1" dirty="0">
              <a:solidFill>
                <a:schemeClr val="tx1"/>
              </a:solidFill>
              <a:ea typeface="Meiryo"/>
            </a:endParaRPr>
          </a:p>
          <a:p>
            <a:pPr marL="0" indent="0">
              <a:buNone/>
            </a:pPr>
            <a:r>
              <a:rPr kumimoji="1" lang="ja-JP" altLang="en-US" sz="2400" b="1" dirty="0">
                <a:solidFill>
                  <a:schemeClr val="tx1"/>
                </a:solidFill>
              </a:rPr>
              <a:t>国土の７割以上が森林で、湖は約１９万もある「森と湖の国」です。</a:t>
            </a:r>
            <a:endParaRPr lang="en-US" altLang="ja-JP" sz="2400" b="1" dirty="0">
              <a:solidFill>
                <a:schemeClr val="tx1"/>
              </a:solidFill>
              <a:ea typeface="Meiryo"/>
            </a:endParaRPr>
          </a:p>
          <a:p>
            <a:pPr marL="0" indent="0">
              <a:buNone/>
            </a:pPr>
            <a:r>
              <a:rPr kumimoji="1" lang="ja-JP" altLang="en-US" sz="2400" b="1" dirty="0">
                <a:solidFill>
                  <a:schemeClr val="tx1"/>
                </a:solidFill>
              </a:rPr>
              <a:t>フィンランドの森では、、きのこ、ベリーなどをつんだりするのは自由です。自然のめぐみはみんなで分け合うものという考えが根付いています。</a:t>
            </a:r>
            <a:endParaRPr lang="en-US" altLang="ja-JP" sz="2400" b="1" dirty="0">
              <a:solidFill>
                <a:schemeClr val="tx1"/>
              </a:solidFill>
              <a:ea typeface="Meiryo"/>
            </a:endParaRPr>
          </a:p>
          <a:p>
            <a:endParaRPr lang="ja-JP" altLang="en-US" dirty="0">
              <a:solidFill>
                <a:schemeClr val="tx1"/>
              </a:solidFill>
              <a:ea typeface="Meiryo"/>
            </a:endParaRPr>
          </a:p>
        </p:txBody>
      </p:sp>
      <p:pic>
        <p:nvPicPr>
          <p:cNvPr id="7" name="図 6" descr="草, 屋外, 人, フルーツ が含まれている画像&#10;&#10;自動的に生成された説明">
            <a:extLst>
              <a:ext uri="{FF2B5EF4-FFF2-40B4-BE49-F238E27FC236}">
                <a16:creationId xmlns:a16="http://schemas.microsoft.com/office/drawing/2014/main" id="{A660DC86-0B1F-CC02-A227-739D0DDA8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427" y="1350244"/>
            <a:ext cx="5233132" cy="3832860"/>
          </a:xfrm>
          <a:prstGeom prst="rect">
            <a:avLst/>
          </a:prstGeom>
        </p:spPr>
      </p:pic>
    </p:spTree>
    <p:extLst>
      <p:ext uri="{BB962C8B-B14F-4D97-AF65-F5344CB8AC3E}">
        <p14:creationId xmlns:p14="http://schemas.microsoft.com/office/powerpoint/2010/main" val="283384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575DF25-98B8-4259-91FB-8B1C53FEFCA9}"/>
              </a:ext>
            </a:extLst>
          </p:cNvPr>
          <p:cNvSpPr>
            <a:spLocks noGrp="1"/>
          </p:cNvSpPr>
          <p:nvPr>
            <p:ph type="ctrTitle"/>
          </p:nvPr>
        </p:nvSpPr>
        <p:spPr>
          <a:xfrm>
            <a:off x="6480000" y="1449388"/>
            <a:ext cx="5015638" cy="2075012"/>
          </a:xfrm>
        </p:spPr>
        <p:txBody>
          <a:bodyPr>
            <a:normAutofit/>
          </a:bodyPr>
          <a:lstStyle/>
          <a:p>
            <a:r>
              <a:rPr kumimoji="1" lang="ja-JP" altLang="en-US" sz="5200"/>
              <a:t>フィンランド</a:t>
            </a:r>
            <a:br>
              <a:rPr kumimoji="1" lang="en-US" altLang="ja-JP" sz="5200"/>
            </a:br>
            <a:r>
              <a:rPr kumimoji="1" lang="ja-JP" altLang="en-US" sz="5200"/>
              <a:t>クイズ</a:t>
            </a:r>
          </a:p>
        </p:txBody>
      </p:sp>
      <p:sp>
        <p:nvSpPr>
          <p:cNvPr id="3" name="字幕 2">
            <a:extLst>
              <a:ext uri="{FF2B5EF4-FFF2-40B4-BE49-F238E27FC236}">
                <a16:creationId xmlns:a16="http://schemas.microsoft.com/office/drawing/2014/main" id="{147960F5-36D9-F7D8-A082-3B947BDF590D}"/>
              </a:ext>
            </a:extLst>
          </p:cNvPr>
          <p:cNvSpPr>
            <a:spLocks noGrp="1"/>
          </p:cNvSpPr>
          <p:nvPr>
            <p:ph type="subTitle" idx="1"/>
          </p:nvPr>
        </p:nvSpPr>
        <p:spPr>
          <a:xfrm>
            <a:off x="6480000" y="3830398"/>
            <a:ext cx="5015638" cy="1219439"/>
          </a:xfrm>
        </p:spPr>
        <p:txBody>
          <a:bodyPr lIns="109728" tIns="109728" rIns="109728" bIns="91440" anchor="t">
            <a:normAutofit/>
          </a:bodyPr>
          <a:lstStyle/>
          <a:p>
            <a:r>
              <a:rPr lang="ja-JP" altLang="en-US">
                <a:solidFill>
                  <a:schemeClr val="tx1"/>
                </a:solidFill>
                <a:ea typeface="Meiryo"/>
              </a:rPr>
              <a:t>正解できるかな？</a:t>
            </a:r>
          </a:p>
        </p:txBody>
      </p:sp>
      <p:pic>
        <p:nvPicPr>
          <p:cNvPr id="4" name="Picture 3">
            <a:extLst>
              <a:ext uri="{FF2B5EF4-FFF2-40B4-BE49-F238E27FC236}">
                <a16:creationId xmlns:a16="http://schemas.microsoft.com/office/drawing/2014/main" id="{5D3C7077-69E8-9DEF-B8E2-7CE444877F7C}"/>
              </a:ext>
            </a:extLst>
          </p:cNvPr>
          <p:cNvPicPr>
            <a:picLocks noChangeAspect="1"/>
          </p:cNvPicPr>
          <p:nvPr/>
        </p:nvPicPr>
        <p:blipFill rotWithShape="1">
          <a:blip r:embed="rId3"/>
          <a:srcRect l="9067" r="42510"/>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13" name="Group 1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1812347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32">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6BA670E-1452-3B99-2A0D-33C851E2E23C}"/>
              </a:ext>
            </a:extLst>
          </p:cNvPr>
          <p:cNvSpPr>
            <a:spLocks noGrp="1"/>
          </p:cNvSpPr>
          <p:nvPr>
            <p:ph type="title"/>
          </p:nvPr>
        </p:nvSpPr>
        <p:spPr>
          <a:xfrm>
            <a:off x="553744" y="580311"/>
            <a:ext cx="10892521" cy="1476000"/>
          </a:xfrm>
        </p:spPr>
        <p:txBody>
          <a:bodyPr>
            <a:noAutofit/>
          </a:bodyPr>
          <a:lstStyle/>
          <a:p>
            <a:pPr>
              <a:lnSpc>
                <a:spcPct val="95000"/>
              </a:lnSpc>
            </a:pPr>
            <a:r>
              <a:rPr kumimoji="1" lang="en-US" altLang="ja-JP" dirty="0"/>
              <a:t>【1】</a:t>
            </a:r>
            <a:br>
              <a:rPr kumimoji="1" lang="en-US" altLang="ja-JP" dirty="0"/>
            </a:br>
            <a:r>
              <a:rPr kumimoji="1" lang="ja-JP" altLang="en-US" dirty="0"/>
              <a:t>フィンランドの学校がある場所はどこでしょう？</a:t>
            </a:r>
          </a:p>
        </p:txBody>
      </p:sp>
      <p:pic>
        <p:nvPicPr>
          <p:cNvPr id="1026" name="Picture 2" descr="北欧を味わう旅！ヘルシンキの魅力が詰まった観光スポット21選 – skyticket 観光ガイド さん">
            <a:extLst>
              <a:ext uri="{FF2B5EF4-FFF2-40B4-BE49-F238E27FC236}">
                <a16:creationId xmlns:a16="http://schemas.microsoft.com/office/drawing/2014/main" id="{0F890C66-11EA-2E27-56BA-942A8107ED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14" r="21096" b="2"/>
          <a:stretch/>
        </p:blipFill>
        <p:spPr bwMode="auto">
          <a:xfrm>
            <a:off x="696868" y="1944114"/>
            <a:ext cx="4267925" cy="432387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0D58996F-261B-7797-505D-304C593FE3C2}"/>
              </a:ext>
            </a:extLst>
          </p:cNvPr>
          <p:cNvSpPr>
            <a:spLocks noGrp="1"/>
          </p:cNvSpPr>
          <p:nvPr>
            <p:ph idx="1"/>
          </p:nvPr>
        </p:nvSpPr>
        <p:spPr>
          <a:xfrm>
            <a:off x="5661660" y="2246858"/>
            <a:ext cx="5784605" cy="3397484"/>
          </a:xfrm>
        </p:spPr>
        <p:txBody>
          <a:bodyPr lIns="109728" tIns="109728" rIns="109728" bIns="91440" anchor="t">
            <a:normAutofit/>
          </a:bodyPr>
          <a:lstStyle/>
          <a:p>
            <a:pPr marL="0" indent="0">
              <a:buNone/>
            </a:pPr>
            <a:r>
              <a:rPr kumimoji="1" lang="ja-JP" altLang="en-US" sz="2800">
                <a:solidFill>
                  <a:schemeClr val="tx1"/>
                </a:solidFill>
              </a:rPr>
              <a:t>①</a:t>
            </a:r>
            <a:r>
              <a:rPr kumimoji="1" lang="ja-JP" altLang="en-US" sz="2800" b="1">
                <a:solidFill>
                  <a:schemeClr val="tx1"/>
                </a:solidFill>
              </a:rPr>
              <a:t>森の中</a:t>
            </a:r>
            <a:endParaRPr lang="en-US" altLang="ja-JP" sz="2800" b="1">
              <a:solidFill>
                <a:schemeClr val="tx1"/>
              </a:solidFill>
              <a:ea typeface="Meiryo"/>
            </a:endParaRPr>
          </a:p>
          <a:p>
            <a:pPr marL="0" indent="0">
              <a:buNone/>
            </a:pPr>
            <a:endParaRPr lang="en-US" altLang="ja-JP" sz="2800" b="1">
              <a:solidFill>
                <a:schemeClr val="tx1"/>
              </a:solidFill>
              <a:ea typeface="Meiryo"/>
            </a:endParaRPr>
          </a:p>
          <a:p>
            <a:pPr marL="0" indent="0">
              <a:buNone/>
            </a:pPr>
            <a:r>
              <a:rPr kumimoji="1" lang="ja-JP" altLang="en-US" sz="2800" b="1">
                <a:solidFill>
                  <a:schemeClr val="tx1"/>
                </a:solidFill>
              </a:rPr>
              <a:t>②都会の中</a:t>
            </a:r>
            <a:endParaRPr lang="en-US" altLang="ja-JP" sz="2800" b="1">
              <a:solidFill>
                <a:schemeClr val="tx1"/>
              </a:solidFill>
              <a:ea typeface="Meiryo"/>
            </a:endParaRPr>
          </a:p>
          <a:p>
            <a:pPr marL="0" indent="0">
              <a:buNone/>
            </a:pPr>
            <a:endParaRPr lang="en-US" altLang="ja-JP" sz="2800" b="1">
              <a:solidFill>
                <a:schemeClr val="tx1"/>
              </a:solidFill>
              <a:ea typeface="Meiryo"/>
            </a:endParaRPr>
          </a:p>
          <a:p>
            <a:pPr marL="0" indent="0">
              <a:buNone/>
            </a:pPr>
            <a:r>
              <a:rPr kumimoji="1" lang="ja-JP" altLang="en-US" sz="2800" b="1">
                <a:solidFill>
                  <a:schemeClr val="tx1"/>
                </a:solidFill>
              </a:rPr>
              <a:t>③荒地の中</a:t>
            </a:r>
            <a:endParaRPr lang="ja-JP" altLang="en-US" sz="4000" b="1">
              <a:solidFill>
                <a:schemeClr val="tx1"/>
              </a:solidFill>
              <a:ea typeface="Meiryo"/>
            </a:endParaRPr>
          </a:p>
        </p:txBody>
      </p:sp>
    </p:spTree>
    <p:extLst>
      <p:ext uri="{BB962C8B-B14F-4D97-AF65-F5344CB8AC3E}">
        <p14:creationId xmlns:p14="http://schemas.microsoft.com/office/powerpoint/2010/main" val="14738269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wipe(down)">
                                      <p:cBhvr>
                                        <p:cTn id="51" dur="580">
                                          <p:stCondLst>
                                            <p:cond delay="0"/>
                                          </p:stCondLst>
                                        </p:cTn>
                                        <p:tgtEl>
                                          <p:spTgt spid="3">
                                            <p:txEl>
                                              <p:pRg st="4" end="4"/>
                                            </p:txEl>
                                          </p:spTgt>
                                        </p:tgtEl>
                                      </p:cBhvr>
                                    </p:animEffect>
                                    <p:anim calcmode="lin" valueType="num">
                                      <p:cBhvr>
                                        <p:cTn id="5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4" end="4"/>
                                            </p:txEl>
                                          </p:spTgt>
                                        </p:tgtEl>
                                      </p:cBhvr>
                                      <p:to x="100000" y="60000"/>
                                    </p:animScale>
                                    <p:animScale>
                                      <p:cBhvr>
                                        <p:cTn id="58" dur="166" decel="50000">
                                          <p:stCondLst>
                                            <p:cond delay="676"/>
                                          </p:stCondLst>
                                        </p:cTn>
                                        <p:tgtEl>
                                          <p:spTgt spid="3">
                                            <p:txEl>
                                              <p:pRg st="4" end="4"/>
                                            </p:txEl>
                                          </p:spTgt>
                                        </p:tgtEl>
                                      </p:cBhvr>
                                      <p:to x="100000" y="100000"/>
                                    </p:animScale>
                                    <p:animScale>
                                      <p:cBhvr>
                                        <p:cTn id="59" dur="26">
                                          <p:stCondLst>
                                            <p:cond delay="1312"/>
                                          </p:stCondLst>
                                        </p:cTn>
                                        <p:tgtEl>
                                          <p:spTgt spid="3">
                                            <p:txEl>
                                              <p:pRg st="4" end="4"/>
                                            </p:txEl>
                                          </p:spTgt>
                                        </p:tgtEl>
                                      </p:cBhvr>
                                      <p:to x="100000" y="80000"/>
                                    </p:animScale>
                                    <p:animScale>
                                      <p:cBhvr>
                                        <p:cTn id="60" dur="166" decel="50000">
                                          <p:stCondLst>
                                            <p:cond delay="1338"/>
                                          </p:stCondLst>
                                        </p:cTn>
                                        <p:tgtEl>
                                          <p:spTgt spid="3">
                                            <p:txEl>
                                              <p:pRg st="4" end="4"/>
                                            </p:txEl>
                                          </p:spTgt>
                                        </p:tgtEl>
                                      </p:cBhvr>
                                      <p:to x="100000" y="100000"/>
                                    </p:animScale>
                                    <p:animScale>
                                      <p:cBhvr>
                                        <p:cTn id="61" dur="26">
                                          <p:stCondLst>
                                            <p:cond delay="1642"/>
                                          </p:stCondLst>
                                        </p:cTn>
                                        <p:tgtEl>
                                          <p:spTgt spid="3">
                                            <p:txEl>
                                              <p:pRg st="4" end="4"/>
                                            </p:txEl>
                                          </p:spTgt>
                                        </p:tgtEl>
                                      </p:cBhvr>
                                      <p:to x="100000" y="90000"/>
                                    </p:animScale>
                                    <p:animScale>
                                      <p:cBhvr>
                                        <p:cTn id="62" dur="166" decel="50000">
                                          <p:stCondLst>
                                            <p:cond delay="1668"/>
                                          </p:stCondLst>
                                        </p:cTn>
                                        <p:tgtEl>
                                          <p:spTgt spid="3">
                                            <p:txEl>
                                              <p:pRg st="4" end="4"/>
                                            </p:txEl>
                                          </p:spTgt>
                                        </p:tgtEl>
                                      </p:cBhvr>
                                      <p:to x="100000" y="100000"/>
                                    </p:animScale>
                                    <p:animScale>
                                      <p:cBhvr>
                                        <p:cTn id="63" dur="26">
                                          <p:stCondLst>
                                            <p:cond delay="1808"/>
                                          </p:stCondLst>
                                        </p:cTn>
                                        <p:tgtEl>
                                          <p:spTgt spid="3">
                                            <p:txEl>
                                              <p:pRg st="4" end="4"/>
                                            </p:txEl>
                                          </p:spTgt>
                                        </p:tgtEl>
                                      </p:cBhvr>
                                      <p:to x="100000" y="95000"/>
                                    </p:animScale>
                                    <p:animScale>
                                      <p:cBhvr>
                                        <p:cTn id="64" dur="166" decel="50000">
                                          <p:stCondLst>
                                            <p:cond delay="1834"/>
                                          </p:stCondLst>
                                        </p:cTn>
                                        <p:tgtEl>
                                          <p:spTgt spid="3">
                                            <p:txEl>
                                              <p:pRg st="4" end="4"/>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1026"/>
                                        </p:tgtEl>
                                        <p:attrNameLst>
                                          <p:attrName>style.visibility</p:attrName>
                                        </p:attrNameLst>
                                      </p:cBhvr>
                                      <p:to>
                                        <p:strVal val="visible"/>
                                      </p:to>
                                    </p:set>
                                    <p:animEffect transition="in" filter="fade">
                                      <p:cBhvr>
                                        <p:cTn id="69" dur="2000"/>
                                        <p:tgtEl>
                                          <p:spTgt spid="1026"/>
                                        </p:tgtEl>
                                      </p:cBhvr>
                                    </p:animEffect>
                                    <p:anim calcmode="lin" valueType="num">
                                      <p:cBhvr>
                                        <p:cTn id="70" dur="2000" fill="hold"/>
                                        <p:tgtEl>
                                          <p:spTgt spid="1026"/>
                                        </p:tgtEl>
                                        <p:attrNameLst>
                                          <p:attrName>ppt_w</p:attrName>
                                        </p:attrNameLst>
                                      </p:cBhvr>
                                      <p:tavLst>
                                        <p:tav tm="0" fmla="#ppt_w*sin(2.5*pi*$)">
                                          <p:val>
                                            <p:fltVal val="0"/>
                                          </p:val>
                                        </p:tav>
                                        <p:tav tm="100000">
                                          <p:val>
                                            <p:fltVal val="1"/>
                                          </p:val>
                                        </p:tav>
                                      </p:tavLst>
                                    </p:anim>
                                    <p:anim calcmode="lin" valueType="num">
                                      <p:cBhvr>
                                        <p:cTn id="71"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5EF031B-1AE9-C18B-A420-88CCE24D0252}"/>
              </a:ext>
            </a:extLst>
          </p:cNvPr>
          <p:cNvSpPr>
            <a:spLocks noGrp="1"/>
          </p:cNvSpPr>
          <p:nvPr>
            <p:ph type="title"/>
          </p:nvPr>
        </p:nvSpPr>
        <p:spPr>
          <a:xfrm>
            <a:off x="720000" y="1449389"/>
            <a:ext cx="5015638" cy="2075012"/>
          </a:xfrm>
        </p:spPr>
        <p:txBody>
          <a:bodyPr vert="horz" wrap="square" lIns="0" tIns="0" rIns="0" bIns="0" rtlCol="0" anchor="b" anchorCtr="0">
            <a:normAutofit/>
          </a:bodyPr>
          <a:lstStyle/>
          <a:p>
            <a:pPr algn="ctr">
              <a:lnSpc>
                <a:spcPct val="100000"/>
              </a:lnSpc>
            </a:pPr>
            <a:r>
              <a:rPr kumimoji="1" lang="en-US" altLang="ja-JP" sz="5600" spc="-100" dirty="0"/>
              <a:t>〈</a:t>
            </a:r>
            <a:r>
              <a:rPr kumimoji="1" lang="ja-JP" altLang="en-US" sz="5600" spc="-100" dirty="0"/>
              <a:t>正解は</a:t>
            </a:r>
            <a:r>
              <a:rPr kumimoji="1" lang="en-US" altLang="ja-JP" sz="5600" spc="-100" dirty="0"/>
              <a:t>…〉</a:t>
            </a:r>
          </a:p>
        </p:txBody>
      </p:sp>
      <p:sp>
        <p:nvSpPr>
          <p:cNvPr id="3" name="コンテンツ プレースホルダー 2">
            <a:extLst>
              <a:ext uri="{FF2B5EF4-FFF2-40B4-BE49-F238E27FC236}">
                <a16:creationId xmlns:a16="http://schemas.microsoft.com/office/drawing/2014/main" id="{EBC9D15D-9CF4-37DC-A2EA-BB8E217F076F}"/>
              </a:ext>
            </a:extLst>
          </p:cNvPr>
          <p:cNvSpPr>
            <a:spLocks noGrp="1"/>
          </p:cNvSpPr>
          <p:nvPr>
            <p:ph idx="1"/>
          </p:nvPr>
        </p:nvSpPr>
        <p:spPr>
          <a:xfrm>
            <a:off x="720000" y="3830398"/>
            <a:ext cx="5015638" cy="1219439"/>
          </a:xfrm>
        </p:spPr>
        <p:txBody>
          <a:bodyPr vert="horz" lIns="0" tIns="0" rIns="0" bIns="0" rtlCol="0" anchor="t">
            <a:normAutofit/>
          </a:bodyPr>
          <a:lstStyle/>
          <a:p>
            <a:pPr marL="0" indent="0" algn="ctr">
              <a:buNone/>
            </a:pPr>
            <a:r>
              <a:rPr kumimoji="1" lang="en-US" altLang="ja-JP" sz="2800" spc="20">
                <a:solidFill>
                  <a:schemeClr val="tx1"/>
                </a:solidFill>
              </a:rPr>
              <a:t>①</a:t>
            </a:r>
            <a:r>
              <a:rPr kumimoji="1" lang="ja-JP" altLang="en-US" sz="2800" spc="20">
                <a:solidFill>
                  <a:schemeClr val="tx1"/>
                </a:solidFill>
              </a:rPr>
              <a:t>の森の中でした</a:t>
            </a:r>
            <a:r>
              <a:rPr kumimoji="1" lang="en-US" altLang="ja-JP" sz="2800" spc="20">
                <a:solidFill>
                  <a:schemeClr val="tx1"/>
                </a:solidFill>
              </a:rPr>
              <a:t>‼</a:t>
            </a:r>
            <a:endParaRPr lang="en-US" altLang="ja-JP" sz="2800" spc="20">
              <a:solidFill>
                <a:schemeClr val="tx1"/>
              </a:solidFill>
              <a:ea typeface="Meiryo"/>
            </a:endParaRPr>
          </a:p>
        </p:txBody>
      </p:sp>
      <p:grpSp>
        <p:nvGrpSpPr>
          <p:cNvPr id="2061" name="Group 2060">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2062"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3"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4"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66" name="Group 2065">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067"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8"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9"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2050" name="Picture 2" descr="フィンランドの森 | ログハウス21 さん">
            <a:extLst>
              <a:ext uri="{FF2B5EF4-FFF2-40B4-BE49-F238E27FC236}">
                <a16:creationId xmlns:a16="http://schemas.microsoft.com/office/drawing/2014/main" id="{B667EFAF-917F-9F31-922D-AC6486CA97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28" r="7390" b="1"/>
          <a:stretch/>
        </p:blipFill>
        <p:spPr bwMode="auto">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699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 calcmode="lin" valueType="num">
                                      <p:cBhvr>
                                        <p:cTn id="19" dur="1000" fill="hold"/>
                                        <p:tgtEl>
                                          <p:spTgt spid="2050"/>
                                        </p:tgtEl>
                                        <p:attrNameLst>
                                          <p:attrName>style.rotation</p:attrName>
                                        </p:attrNameLst>
                                      </p:cBhvr>
                                      <p:tavLst>
                                        <p:tav tm="0">
                                          <p:val>
                                            <p:fltVal val="90"/>
                                          </p:val>
                                        </p:tav>
                                        <p:tav tm="100000">
                                          <p:val>
                                            <p:fltVal val="0"/>
                                          </p:val>
                                        </p:tav>
                                      </p:tavLst>
                                    </p:anim>
                                    <p:animEffect transition="in" filter="fade">
                                      <p:cBhvr>
                                        <p:cTn id="2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DE0D207-4183-7CB0-EDB3-D34E1C381779}"/>
              </a:ext>
            </a:extLst>
          </p:cNvPr>
          <p:cNvSpPr>
            <a:spLocks noGrp="1"/>
          </p:cNvSpPr>
          <p:nvPr>
            <p:ph type="title"/>
          </p:nvPr>
        </p:nvSpPr>
        <p:spPr>
          <a:xfrm>
            <a:off x="243840" y="619200"/>
            <a:ext cx="7498080" cy="1477328"/>
          </a:xfrm>
        </p:spPr>
        <p:txBody>
          <a:bodyPr wrap="square" anchor="ctr">
            <a:normAutofit/>
          </a:bodyPr>
          <a:lstStyle/>
          <a:p>
            <a:pPr>
              <a:lnSpc>
                <a:spcPct val="95000"/>
              </a:lnSpc>
            </a:pPr>
            <a:r>
              <a:rPr kumimoji="1" lang="en-US" altLang="ja-JP" sz="2700" dirty="0"/>
              <a:t>【2】</a:t>
            </a:r>
            <a:r>
              <a:rPr kumimoji="1" lang="ja-JP" altLang="en-US" sz="2700" dirty="0"/>
              <a:t>フィンランドには「世界一まずい」と言われている飴があります。</a:t>
            </a:r>
            <a:br>
              <a:rPr kumimoji="1" lang="en-US" altLang="ja-JP" sz="2700" dirty="0"/>
            </a:br>
            <a:r>
              <a:rPr kumimoji="1" lang="ja-JP" altLang="en-US" sz="2700" dirty="0"/>
              <a:t>その名前はなんでしょうか？</a:t>
            </a:r>
          </a:p>
        </p:txBody>
      </p:sp>
      <p:sp>
        <p:nvSpPr>
          <p:cNvPr id="3" name="コンテンツ プレースホルダー 2">
            <a:extLst>
              <a:ext uri="{FF2B5EF4-FFF2-40B4-BE49-F238E27FC236}">
                <a16:creationId xmlns:a16="http://schemas.microsoft.com/office/drawing/2014/main" id="{106C2FC2-04DE-E3EC-BCBA-5A1511FCFF4A}"/>
              </a:ext>
            </a:extLst>
          </p:cNvPr>
          <p:cNvSpPr>
            <a:spLocks noGrp="1"/>
          </p:cNvSpPr>
          <p:nvPr>
            <p:ph idx="1"/>
          </p:nvPr>
        </p:nvSpPr>
        <p:spPr>
          <a:xfrm>
            <a:off x="720000" y="2541600"/>
            <a:ext cx="4991962" cy="3216273"/>
          </a:xfrm>
        </p:spPr>
        <p:txBody>
          <a:bodyPr lIns="109728" tIns="109728" rIns="109728" bIns="91440" anchor="t">
            <a:normAutofit/>
          </a:bodyPr>
          <a:lstStyle/>
          <a:p>
            <a:pPr marL="0" indent="0">
              <a:buNone/>
            </a:pPr>
            <a:r>
              <a:rPr kumimoji="1" lang="ja-JP" altLang="en-US" sz="2400">
                <a:solidFill>
                  <a:schemeClr val="tx1"/>
                </a:solidFill>
              </a:rPr>
              <a:t>①</a:t>
            </a:r>
            <a:r>
              <a:rPr kumimoji="1" lang="ja-JP" altLang="en-US" sz="2400" b="1">
                <a:solidFill>
                  <a:schemeClr val="tx1"/>
                </a:solidFill>
              </a:rPr>
              <a:t>カレリアンピーラッカ</a:t>
            </a:r>
            <a:endParaRPr lang="en-US" altLang="ja-JP" sz="2400" b="1">
              <a:solidFill>
                <a:schemeClr val="tx1"/>
              </a:solidFill>
              <a:ea typeface="Meiryo"/>
            </a:endParaRPr>
          </a:p>
          <a:p>
            <a:pPr marL="0" indent="0">
              <a:buNone/>
            </a:pPr>
            <a:endParaRPr lang="en-US" altLang="ja-JP" sz="2400" b="1">
              <a:solidFill>
                <a:schemeClr val="tx1"/>
              </a:solidFill>
              <a:ea typeface="Meiryo"/>
            </a:endParaRPr>
          </a:p>
          <a:p>
            <a:pPr marL="0" indent="0">
              <a:buNone/>
            </a:pPr>
            <a:r>
              <a:rPr kumimoji="1" lang="ja-JP" altLang="en-US" sz="2400" b="1">
                <a:solidFill>
                  <a:schemeClr val="tx1"/>
                </a:solidFill>
              </a:rPr>
              <a:t>②キム・カーダシアン</a:t>
            </a:r>
            <a:endParaRPr lang="en-US" altLang="ja-JP" sz="2400" b="1">
              <a:solidFill>
                <a:schemeClr val="tx1"/>
              </a:solidFill>
              <a:ea typeface="Meiryo"/>
            </a:endParaRPr>
          </a:p>
          <a:p>
            <a:pPr marL="0" indent="0">
              <a:buNone/>
            </a:pPr>
            <a:endParaRPr lang="en-US" altLang="ja-JP" sz="2400" b="1">
              <a:solidFill>
                <a:schemeClr val="tx1"/>
              </a:solidFill>
              <a:ea typeface="Meiryo"/>
            </a:endParaRPr>
          </a:p>
          <a:p>
            <a:pPr marL="0" indent="0">
              <a:buNone/>
            </a:pPr>
            <a:r>
              <a:rPr kumimoji="1" lang="ja-JP" altLang="en-US" sz="2400" b="1">
                <a:solidFill>
                  <a:schemeClr val="tx1"/>
                </a:solidFill>
              </a:rPr>
              <a:t>③サルミアッキ</a:t>
            </a:r>
            <a:endParaRPr lang="ja-JP" altLang="en-US" sz="2400" b="1">
              <a:solidFill>
                <a:schemeClr val="tx1"/>
              </a:solidFill>
              <a:ea typeface="Meiryo"/>
            </a:endParaRPr>
          </a:p>
        </p:txBody>
      </p:sp>
      <p:pic>
        <p:nvPicPr>
          <p:cNvPr id="3074" name="Picture 2" descr="おいしい?タイヤの味がするサルミアッキ(Salmiakki)とは？原材料は？ さん">
            <a:extLst>
              <a:ext uri="{FF2B5EF4-FFF2-40B4-BE49-F238E27FC236}">
                <a16:creationId xmlns:a16="http://schemas.microsoft.com/office/drawing/2014/main" id="{7D3C1661-9BAA-700B-0AFA-A9640EFE73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37" r="11149" b="-1"/>
          <a:stretch/>
        </p:blipFill>
        <p:spPr bwMode="auto">
          <a:xfrm>
            <a:off x="6364337" y="1132573"/>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265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animEffect transition="in" filter="wipe(down)">
                                      <p:cBhvr>
                                        <p:cTn id="38" dur="580">
                                          <p:stCondLst>
                                            <p:cond delay="0"/>
                                          </p:stCondLst>
                                        </p:cTn>
                                        <p:tgtEl>
                                          <p:spTgt spid="3074"/>
                                        </p:tgtEl>
                                      </p:cBhvr>
                                    </p:animEffect>
                                    <p:anim calcmode="lin" valueType="num">
                                      <p:cBhvr>
                                        <p:cTn id="39"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4" dur="26">
                                          <p:stCondLst>
                                            <p:cond delay="650"/>
                                          </p:stCondLst>
                                        </p:cTn>
                                        <p:tgtEl>
                                          <p:spTgt spid="3074"/>
                                        </p:tgtEl>
                                      </p:cBhvr>
                                      <p:to x="100000" y="60000"/>
                                    </p:animScale>
                                    <p:animScale>
                                      <p:cBhvr>
                                        <p:cTn id="45" dur="166" decel="50000">
                                          <p:stCondLst>
                                            <p:cond delay="676"/>
                                          </p:stCondLst>
                                        </p:cTn>
                                        <p:tgtEl>
                                          <p:spTgt spid="3074"/>
                                        </p:tgtEl>
                                      </p:cBhvr>
                                      <p:to x="100000" y="100000"/>
                                    </p:animScale>
                                    <p:animScale>
                                      <p:cBhvr>
                                        <p:cTn id="46" dur="26">
                                          <p:stCondLst>
                                            <p:cond delay="1312"/>
                                          </p:stCondLst>
                                        </p:cTn>
                                        <p:tgtEl>
                                          <p:spTgt spid="3074"/>
                                        </p:tgtEl>
                                      </p:cBhvr>
                                      <p:to x="100000" y="80000"/>
                                    </p:animScale>
                                    <p:animScale>
                                      <p:cBhvr>
                                        <p:cTn id="47" dur="166" decel="50000">
                                          <p:stCondLst>
                                            <p:cond delay="1338"/>
                                          </p:stCondLst>
                                        </p:cTn>
                                        <p:tgtEl>
                                          <p:spTgt spid="3074"/>
                                        </p:tgtEl>
                                      </p:cBhvr>
                                      <p:to x="100000" y="100000"/>
                                    </p:animScale>
                                    <p:animScale>
                                      <p:cBhvr>
                                        <p:cTn id="48" dur="26">
                                          <p:stCondLst>
                                            <p:cond delay="1642"/>
                                          </p:stCondLst>
                                        </p:cTn>
                                        <p:tgtEl>
                                          <p:spTgt spid="3074"/>
                                        </p:tgtEl>
                                      </p:cBhvr>
                                      <p:to x="100000" y="90000"/>
                                    </p:animScale>
                                    <p:animScale>
                                      <p:cBhvr>
                                        <p:cTn id="49" dur="166" decel="50000">
                                          <p:stCondLst>
                                            <p:cond delay="1668"/>
                                          </p:stCondLst>
                                        </p:cTn>
                                        <p:tgtEl>
                                          <p:spTgt spid="3074"/>
                                        </p:tgtEl>
                                      </p:cBhvr>
                                      <p:to x="100000" y="100000"/>
                                    </p:animScale>
                                    <p:animScale>
                                      <p:cBhvr>
                                        <p:cTn id="50" dur="26">
                                          <p:stCondLst>
                                            <p:cond delay="1808"/>
                                          </p:stCondLst>
                                        </p:cTn>
                                        <p:tgtEl>
                                          <p:spTgt spid="3074"/>
                                        </p:tgtEl>
                                      </p:cBhvr>
                                      <p:to x="100000" y="95000"/>
                                    </p:animScale>
                                    <p:animScale>
                                      <p:cBhvr>
                                        <p:cTn id="51"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Rectangle 4104">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19523FA-8522-CF2B-8250-D55414E19E28}"/>
              </a:ext>
            </a:extLst>
          </p:cNvPr>
          <p:cNvSpPr>
            <a:spLocks noGrp="1"/>
          </p:cNvSpPr>
          <p:nvPr>
            <p:ph type="title"/>
          </p:nvPr>
        </p:nvSpPr>
        <p:spPr>
          <a:xfrm>
            <a:off x="720000" y="1449389"/>
            <a:ext cx="5015638" cy="2075012"/>
          </a:xfrm>
        </p:spPr>
        <p:txBody>
          <a:bodyPr vert="horz" wrap="square" lIns="0" tIns="0" rIns="0" bIns="0" rtlCol="0" anchor="b" anchorCtr="0">
            <a:normAutofit/>
          </a:bodyPr>
          <a:lstStyle/>
          <a:p>
            <a:pPr algn="ctr">
              <a:lnSpc>
                <a:spcPct val="100000"/>
              </a:lnSpc>
            </a:pPr>
            <a:r>
              <a:rPr kumimoji="1" lang="en-US" altLang="ja-JP" sz="5600" spc="-100" dirty="0"/>
              <a:t>〈</a:t>
            </a:r>
            <a:r>
              <a:rPr kumimoji="1" lang="ja-JP" altLang="en-US" sz="5600" spc="-100" dirty="0"/>
              <a:t>正解は</a:t>
            </a:r>
            <a:r>
              <a:rPr kumimoji="1" lang="en-US" altLang="ja-JP" sz="5600" spc="-100" dirty="0"/>
              <a:t>…〉</a:t>
            </a:r>
          </a:p>
        </p:txBody>
      </p:sp>
      <p:sp>
        <p:nvSpPr>
          <p:cNvPr id="3" name="コンテンツ プレースホルダー 2">
            <a:extLst>
              <a:ext uri="{FF2B5EF4-FFF2-40B4-BE49-F238E27FC236}">
                <a16:creationId xmlns:a16="http://schemas.microsoft.com/office/drawing/2014/main" id="{DBFBD2D2-755D-17F5-39DA-38BB43614A1F}"/>
              </a:ext>
            </a:extLst>
          </p:cNvPr>
          <p:cNvSpPr>
            <a:spLocks noGrp="1"/>
          </p:cNvSpPr>
          <p:nvPr>
            <p:ph idx="1"/>
          </p:nvPr>
        </p:nvSpPr>
        <p:spPr>
          <a:xfrm>
            <a:off x="720000" y="3830398"/>
            <a:ext cx="5015638" cy="1219439"/>
          </a:xfrm>
        </p:spPr>
        <p:txBody>
          <a:bodyPr vert="horz" lIns="0" tIns="0" rIns="0" bIns="0" rtlCol="0" anchor="t">
            <a:normAutofit fontScale="92500" lnSpcReduction="20000"/>
          </a:bodyPr>
          <a:lstStyle/>
          <a:p>
            <a:pPr marL="0" indent="0" algn="ctr">
              <a:buNone/>
            </a:pPr>
            <a:r>
              <a:rPr kumimoji="1" lang="en-US" altLang="ja-JP" sz="2800" spc="20">
                <a:solidFill>
                  <a:schemeClr val="tx1"/>
                </a:solidFill>
              </a:rPr>
              <a:t>③</a:t>
            </a:r>
            <a:r>
              <a:rPr kumimoji="1" lang="ja-JP" altLang="en-US" sz="2800" spc="20">
                <a:solidFill>
                  <a:schemeClr val="tx1"/>
                </a:solidFill>
              </a:rPr>
              <a:t>のサルミアッキです。</a:t>
            </a:r>
            <a:br>
              <a:rPr lang="en-US" altLang="ja-JP" sz="2800" spc="20">
                <a:solidFill>
                  <a:schemeClr val="tx1"/>
                </a:solidFill>
              </a:rPr>
            </a:br>
            <a:r>
              <a:rPr kumimoji="1" lang="ja-JP" altLang="en-US" sz="2800" spc="20">
                <a:solidFill>
                  <a:schemeClr val="tx1"/>
                </a:solidFill>
              </a:rPr>
              <a:t>まるでタイヤの味がするといわれています。</a:t>
            </a:r>
            <a:endParaRPr lang="ja-JP" altLang="en-US" sz="2800" spc="20">
              <a:solidFill>
                <a:schemeClr val="tx1"/>
              </a:solidFill>
              <a:ea typeface="Meiryo"/>
            </a:endParaRPr>
          </a:p>
        </p:txBody>
      </p:sp>
      <p:grpSp>
        <p:nvGrpSpPr>
          <p:cNvPr id="4109" name="Group 410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411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1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1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114" name="Group 411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411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1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1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098" name="Picture 2" descr="世界一まずい飴 フィンランドの「サルミアッキ」の正体と味は？ | LifTe 北欧の暮らし さん">
            <a:extLst>
              <a:ext uri="{FF2B5EF4-FFF2-40B4-BE49-F238E27FC236}">
                <a16:creationId xmlns:a16="http://schemas.microsoft.com/office/drawing/2014/main" id="{8AC9A87E-2055-8D5F-CB65-433386631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20" r="10597" b="1"/>
          <a:stretch/>
        </p:blipFill>
        <p:spPr bwMode="auto">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959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C3BF559-FF04-C3F8-6D7E-996EF7917B2D}"/>
              </a:ext>
            </a:extLst>
          </p:cNvPr>
          <p:cNvSpPr>
            <a:spLocks noGrp="1"/>
          </p:cNvSpPr>
          <p:nvPr>
            <p:ph type="title"/>
          </p:nvPr>
        </p:nvSpPr>
        <p:spPr>
          <a:xfrm>
            <a:off x="720000" y="619200"/>
            <a:ext cx="5615415" cy="1765964"/>
          </a:xfrm>
        </p:spPr>
        <p:txBody>
          <a:bodyPr wrap="square" anchor="ctr">
            <a:normAutofit/>
          </a:bodyPr>
          <a:lstStyle/>
          <a:p>
            <a:pPr>
              <a:lnSpc>
                <a:spcPct val="95000"/>
              </a:lnSpc>
            </a:pPr>
            <a:r>
              <a:rPr kumimoji="1" lang="en-US" altLang="ja-JP" sz="3200" dirty="0"/>
              <a:t>【3】</a:t>
            </a:r>
            <a:r>
              <a:rPr kumimoji="1" lang="ja-JP" altLang="en-US" sz="3200" dirty="0"/>
              <a:t>フィンランドの森林の割合は何％でしょう？</a:t>
            </a:r>
            <a:endParaRPr lang="ja-JP" altLang="en-US" sz="2700" dirty="0">
              <a:ea typeface="Meiryo"/>
            </a:endParaRPr>
          </a:p>
        </p:txBody>
      </p:sp>
      <p:sp>
        <p:nvSpPr>
          <p:cNvPr id="3" name="コンテンツ プレースホルダー 2">
            <a:extLst>
              <a:ext uri="{FF2B5EF4-FFF2-40B4-BE49-F238E27FC236}">
                <a16:creationId xmlns:a16="http://schemas.microsoft.com/office/drawing/2014/main" id="{0C60F45B-CE39-DF03-9C36-0108AE8A3CC9}"/>
              </a:ext>
            </a:extLst>
          </p:cNvPr>
          <p:cNvSpPr>
            <a:spLocks noGrp="1"/>
          </p:cNvSpPr>
          <p:nvPr>
            <p:ph idx="1"/>
          </p:nvPr>
        </p:nvSpPr>
        <p:spPr>
          <a:xfrm>
            <a:off x="720000" y="2541600"/>
            <a:ext cx="4991962" cy="3216273"/>
          </a:xfrm>
        </p:spPr>
        <p:txBody>
          <a:bodyPr lIns="109728" tIns="109728" rIns="109728" bIns="91440" anchor="t">
            <a:noAutofit/>
          </a:bodyPr>
          <a:lstStyle/>
          <a:p>
            <a:pPr marL="0" indent="0">
              <a:buNone/>
            </a:pPr>
            <a:r>
              <a:rPr kumimoji="1" lang="ja-JP" altLang="en-US" sz="3200">
                <a:solidFill>
                  <a:schemeClr val="tx1"/>
                </a:solidFill>
              </a:rPr>
              <a:t>①</a:t>
            </a:r>
            <a:r>
              <a:rPr kumimoji="1" lang="en-US" altLang="ja-JP" sz="3200">
                <a:solidFill>
                  <a:schemeClr val="tx1"/>
                </a:solidFill>
              </a:rPr>
              <a:t>90</a:t>
            </a:r>
            <a:r>
              <a:rPr kumimoji="1" lang="ja-JP" altLang="en-US" sz="3200">
                <a:solidFill>
                  <a:schemeClr val="tx1"/>
                </a:solidFill>
              </a:rPr>
              <a:t>％</a:t>
            </a:r>
            <a:endParaRPr lang="en-US" altLang="ja-JP" sz="3200">
              <a:solidFill>
                <a:schemeClr val="tx1"/>
              </a:solidFill>
              <a:ea typeface="Meiryo"/>
            </a:endParaRPr>
          </a:p>
          <a:p>
            <a:pPr marL="0" indent="0">
              <a:buNone/>
            </a:pPr>
            <a:endParaRPr lang="en-US" altLang="ja-JP" sz="3200">
              <a:solidFill>
                <a:schemeClr val="tx1"/>
              </a:solidFill>
              <a:ea typeface="Meiryo"/>
            </a:endParaRPr>
          </a:p>
          <a:p>
            <a:pPr marL="0" indent="0">
              <a:buNone/>
            </a:pPr>
            <a:r>
              <a:rPr kumimoji="1" lang="ja-JP" altLang="en-US" sz="3200">
                <a:solidFill>
                  <a:schemeClr val="tx1"/>
                </a:solidFill>
              </a:rPr>
              <a:t>②</a:t>
            </a:r>
            <a:r>
              <a:rPr kumimoji="1" lang="en-US" altLang="ja-JP" sz="3200">
                <a:solidFill>
                  <a:schemeClr val="tx1"/>
                </a:solidFill>
              </a:rPr>
              <a:t>50</a:t>
            </a:r>
            <a:r>
              <a:rPr kumimoji="1" lang="ja-JP" altLang="en-US" sz="3200">
                <a:solidFill>
                  <a:schemeClr val="tx1"/>
                </a:solidFill>
              </a:rPr>
              <a:t>％</a:t>
            </a:r>
            <a:endParaRPr lang="en-US" altLang="ja-JP" sz="3200">
              <a:solidFill>
                <a:schemeClr val="tx1"/>
              </a:solidFill>
              <a:ea typeface="Meiryo"/>
            </a:endParaRPr>
          </a:p>
          <a:p>
            <a:pPr marL="0" indent="0">
              <a:buNone/>
            </a:pPr>
            <a:endParaRPr lang="en-US" altLang="ja-JP" sz="3200">
              <a:solidFill>
                <a:schemeClr val="tx1"/>
              </a:solidFill>
              <a:ea typeface="Meiryo"/>
            </a:endParaRPr>
          </a:p>
          <a:p>
            <a:pPr marL="0" indent="0">
              <a:buNone/>
            </a:pPr>
            <a:r>
              <a:rPr kumimoji="1" lang="ja-JP" altLang="en-US" sz="3200">
                <a:solidFill>
                  <a:schemeClr val="tx1"/>
                </a:solidFill>
              </a:rPr>
              <a:t>③</a:t>
            </a:r>
            <a:r>
              <a:rPr kumimoji="1" lang="en-US" altLang="ja-JP" sz="3200">
                <a:solidFill>
                  <a:schemeClr val="tx1"/>
                </a:solidFill>
              </a:rPr>
              <a:t>70</a:t>
            </a:r>
            <a:r>
              <a:rPr kumimoji="1" lang="ja-JP" altLang="en-US" sz="3200">
                <a:solidFill>
                  <a:schemeClr val="tx1"/>
                </a:solidFill>
              </a:rPr>
              <a:t>％</a:t>
            </a:r>
            <a:endParaRPr lang="ja-JP" altLang="en-US" sz="3200">
              <a:solidFill>
                <a:schemeClr val="tx1"/>
              </a:solidFill>
              <a:ea typeface="Meiryo"/>
            </a:endParaRPr>
          </a:p>
        </p:txBody>
      </p:sp>
      <p:pic>
        <p:nvPicPr>
          <p:cNvPr id="5122" name="Picture 2" descr="フィンランドの森林 - Puuinfo さん">
            <a:extLst>
              <a:ext uri="{FF2B5EF4-FFF2-40B4-BE49-F238E27FC236}">
                <a16:creationId xmlns:a16="http://schemas.microsoft.com/office/drawing/2014/main" id="{9BD85E9F-D44E-E61D-9C07-7FDF351211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29" r="24607"/>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42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fade">
                                      <p:cBhvr>
                                        <p:cTn id="35" dur="1000"/>
                                        <p:tgtEl>
                                          <p:spTgt spid="5122"/>
                                        </p:tgtEl>
                                      </p:cBhvr>
                                    </p:animEffect>
                                    <p:anim calcmode="lin" valueType="num">
                                      <p:cBhvr>
                                        <p:cTn id="36" dur="1000" fill="hold"/>
                                        <p:tgtEl>
                                          <p:spTgt spid="5122"/>
                                        </p:tgtEl>
                                        <p:attrNameLst>
                                          <p:attrName>ppt_x</p:attrName>
                                        </p:attrNameLst>
                                      </p:cBhvr>
                                      <p:tavLst>
                                        <p:tav tm="0">
                                          <p:val>
                                            <p:strVal val="#ppt_x"/>
                                          </p:val>
                                        </p:tav>
                                        <p:tav tm="100000">
                                          <p:val>
                                            <p:strVal val="#ppt_x"/>
                                          </p:val>
                                        </p:tav>
                                      </p:tavLst>
                                    </p:anim>
                                    <p:anim calcmode="lin" valueType="num">
                                      <p:cBhvr>
                                        <p:cTn id="3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3" name="Rectangle 6152">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3DEE995-FBB8-7925-A641-FC0FB8B4ABD8}"/>
              </a:ext>
            </a:extLst>
          </p:cNvPr>
          <p:cNvSpPr>
            <a:spLocks noGrp="1"/>
          </p:cNvSpPr>
          <p:nvPr>
            <p:ph type="title"/>
          </p:nvPr>
        </p:nvSpPr>
        <p:spPr>
          <a:xfrm>
            <a:off x="720000" y="1449389"/>
            <a:ext cx="5015638" cy="2075012"/>
          </a:xfrm>
        </p:spPr>
        <p:txBody>
          <a:bodyPr vert="horz" wrap="square" lIns="0" tIns="0" rIns="0" bIns="0" rtlCol="0" anchor="b" anchorCtr="0">
            <a:normAutofit/>
          </a:bodyPr>
          <a:lstStyle/>
          <a:p>
            <a:pPr algn="ctr">
              <a:lnSpc>
                <a:spcPct val="100000"/>
              </a:lnSpc>
            </a:pPr>
            <a:r>
              <a:rPr kumimoji="1" lang="en-US" altLang="ja-JP" sz="5600" spc="-100" dirty="0"/>
              <a:t>〈</a:t>
            </a:r>
            <a:r>
              <a:rPr kumimoji="1" lang="ja-JP" altLang="en-US" sz="5600" spc="-100" dirty="0"/>
              <a:t>正解は</a:t>
            </a:r>
            <a:r>
              <a:rPr kumimoji="1" lang="en-US" altLang="ja-JP" sz="5600" spc="-100" dirty="0"/>
              <a:t>…〉</a:t>
            </a:r>
          </a:p>
        </p:txBody>
      </p:sp>
      <p:sp>
        <p:nvSpPr>
          <p:cNvPr id="3" name="コンテンツ プレースホルダー 2">
            <a:extLst>
              <a:ext uri="{FF2B5EF4-FFF2-40B4-BE49-F238E27FC236}">
                <a16:creationId xmlns:a16="http://schemas.microsoft.com/office/drawing/2014/main" id="{964EE7CE-4434-BA4D-0A97-640380096889}"/>
              </a:ext>
            </a:extLst>
          </p:cNvPr>
          <p:cNvSpPr>
            <a:spLocks noGrp="1"/>
          </p:cNvSpPr>
          <p:nvPr>
            <p:ph idx="1"/>
          </p:nvPr>
        </p:nvSpPr>
        <p:spPr>
          <a:xfrm>
            <a:off x="720000" y="3830398"/>
            <a:ext cx="5015638" cy="1219439"/>
          </a:xfrm>
        </p:spPr>
        <p:txBody>
          <a:bodyPr vert="horz" lIns="0" tIns="0" rIns="0" bIns="0" rtlCol="0" anchor="t">
            <a:normAutofit/>
          </a:bodyPr>
          <a:lstStyle/>
          <a:p>
            <a:pPr marL="0" indent="0" algn="ctr">
              <a:buNone/>
            </a:pPr>
            <a:r>
              <a:rPr kumimoji="1" lang="en-US" altLang="ja-JP" sz="2800" spc="20">
                <a:solidFill>
                  <a:schemeClr val="tx1"/>
                </a:solidFill>
              </a:rPr>
              <a:t>③</a:t>
            </a:r>
            <a:r>
              <a:rPr kumimoji="1" lang="ja-JP" altLang="en-US" sz="2800" spc="20">
                <a:solidFill>
                  <a:schemeClr val="tx1"/>
                </a:solidFill>
              </a:rPr>
              <a:t>の</a:t>
            </a:r>
            <a:r>
              <a:rPr kumimoji="1" lang="en-US" altLang="ja-JP" sz="2800" spc="20">
                <a:solidFill>
                  <a:schemeClr val="tx1"/>
                </a:solidFill>
              </a:rPr>
              <a:t>70</a:t>
            </a:r>
            <a:r>
              <a:rPr kumimoji="1" lang="ja-JP" altLang="en-US" sz="2800" spc="20">
                <a:solidFill>
                  <a:schemeClr val="tx1"/>
                </a:solidFill>
              </a:rPr>
              <a:t>％でした</a:t>
            </a:r>
            <a:r>
              <a:rPr kumimoji="1" lang="en-US" altLang="ja-JP" sz="2800" spc="20">
                <a:solidFill>
                  <a:schemeClr val="tx1"/>
                </a:solidFill>
              </a:rPr>
              <a:t>‼</a:t>
            </a:r>
            <a:endParaRPr lang="en-US" altLang="ja-JP" sz="2800" spc="20">
              <a:solidFill>
                <a:schemeClr val="tx1"/>
              </a:solidFill>
              <a:ea typeface="Meiryo"/>
            </a:endParaRPr>
          </a:p>
        </p:txBody>
      </p:sp>
      <p:grpSp>
        <p:nvGrpSpPr>
          <p:cNvPr id="6157" name="Group 6156">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6158"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159"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160"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6162" name="Group 6161">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6163"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164"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165"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6146" name="Picture 2" descr="持続可能な林業を目指して北欧を手本に | UPM Timber さん">
            <a:extLst>
              <a:ext uri="{FF2B5EF4-FFF2-40B4-BE49-F238E27FC236}">
                <a16:creationId xmlns:a16="http://schemas.microsoft.com/office/drawing/2014/main" id="{A9A53026-CD36-D3FF-F109-6E47466247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17" r="13779" b="1"/>
          <a:stretch/>
        </p:blipFill>
        <p:spPr bwMode="auto">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367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20A8E2B-46E2-4F61-937F-F4CB57BB71F1}"/>
              </a:ext>
            </a:extLst>
          </p:cNvPr>
          <p:cNvSpPr>
            <a:spLocks noGrp="1"/>
          </p:cNvSpPr>
          <p:nvPr>
            <p:ph type="title"/>
          </p:nvPr>
        </p:nvSpPr>
        <p:spPr>
          <a:xfrm>
            <a:off x="720000" y="566767"/>
            <a:ext cx="5753952" cy="1764953"/>
          </a:xfrm>
        </p:spPr>
        <p:txBody>
          <a:bodyPr wrap="square" anchor="ctr">
            <a:normAutofit/>
          </a:bodyPr>
          <a:lstStyle/>
          <a:p>
            <a:pPr>
              <a:lnSpc>
                <a:spcPct val="95000"/>
              </a:lnSpc>
            </a:pPr>
            <a:r>
              <a:rPr kumimoji="1" lang="en-US" altLang="ja-JP" sz="2800" dirty="0"/>
              <a:t>【4】</a:t>
            </a:r>
            <a:br>
              <a:rPr kumimoji="1" lang="en-US" altLang="ja-JP" sz="2800" dirty="0"/>
            </a:br>
            <a:r>
              <a:rPr kumimoji="1" lang="ja-JP" altLang="en-US" sz="2800" dirty="0"/>
              <a:t>本当のサンタクロースが住んでいる国はどこでしょう？</a:t>
            </a:r>
          </a:p>
        </p:txBody>
      </p:sp>
      <p:sp>
        <p:nvSpPr>
          <p:cNvPr id="3" name="コンテンツ プレースホルダー 2">
            <a:extLst>
              <a:ext uri="{FF2B5EF4-FFF2-40B4-BE49-F238E27FC236}">
                <a16:creationId xmlns:a16="http://schemas.microsoft.com/office/drawing/2014/main" id="{2C047D99-C78E-DE4E-FDC1-CF92CD830B81}"/>
              </a:ext>
            </a:extLst>
          </p:cNvPr>
          <p:cNvSpPr>
            <a:spLocks noGrp="1"/>
          </p:cNvSpPr>
          <p:nvPr>
            <p:ph idx="1"/>
          </p:nvPr>
        </p:nvSpPr>
        <p:spPr>
          <a:xfrm>
            <a:off x="720000" y="2541600"/>
            <a:ext cx="4991962" cy="3216273"/>
          </a:xfrm>
        </p:spPr>
        <p:txBody>
          <a:bodyPr>
            <a:normAutofit/>
          </a:bodyPr>
          <a:lstStyle/>
          <a:p>
            <a:pPr marL="0" indent="0">
              <a:buNone/>
            </a:pPr>
            <a:r>
              <a:rPr kumimoji="1" lang="ja-JP" altLang="en-US" sz="2400" spc="0" dirty="0">
                <a:ln w="0"/>
                <a:solidFill>
                  <a:schemeClr val="tx1"/>
                </a:solidFill>
                <a:effectLst>
                  <a:outerShdw blurRad="38100" dist="19050" dir="2700000" algn="tl" rotWithShape="0">
                    <a:schemeClr val="dk1">
                      <a:alpha val="40000"/>
                    </a:schemeClr>
                  </a:outerShdw>
                </a:effectLst>
              </a:rPr>
              <a:t>①スウェーデン</a:t>
            </a: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buNone/>
            </a:pP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buNone/>
            </a:pPr>
            <a:r>
              <a:rPr kumimoji="1" lang="ja-JP" altLang="en-US" sz="2400" spc="0" dirty="0">
                <a:ln w="0"/>
                <a:solidFill>
                  <a:schemeClr val="tx1"/>
                </a:solidFill>
                <a:effectLst>
                  <a:outerShdw blurRad="38100" dist="19050" dir="2700000" algn="tl" rotWithShape="0">
                    <a:schemeClr val="dk1">
                      <a:alpha val="40000"/>
                    </a:schemeClr>
                  </a:outerShdw>
                </a:effectLst>
              </a:rPr>
              <a:t>②フィンランド</a:t>
            </a: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buNone/>
            </a:pP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buNone/>
            </a:pPr>
            <a:r>
              <a:rPr kumimoji="1" lang="ja-JP" altLang="en-US" sz="2400" spc="0" dirty="0">
                <a:ln w="0"/>
                <a:solidFill>
                  <a:schemeClr val="tx1"/>
                </a:solidFill>
                <a:effectLst>
                  <a:outerShdw blurRad="38100" dist="19050" dir="2700000" algn="tl" rotWithShape="0">
                    <a:schemeClr val="dk1">
                      <a:alpha val="40000"/>
                    </a:schemeClr>
                  </a:outerShdw>
                </a:effectLst>
              </a:rPr>
              <a:t>③デンマーク</a:t>
            </a:r>
          </a:p>
        </p:txBody>
      </p:sp>
      <p:pic>
        <p:nvPicPr>
          <p:cNvPr id="1026" name="Picture 2" descr="サンタクロースはどこから来たの？ 歴史や由来について - イルミラボ さん">
            <a:extLst>
              <a:ext uri="{FF2B5EF4-FFF2-40B4-BE49-F238E27FC236}">
                <a16:creationId xmlns:a16="http://schemas.microsoft.com/office/drawing/2014/main" id="{DC841469-FA3E-BBA8-DBA0-FB60BA6CB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4" r="35000" b="1"/>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94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DCFE037-6C03-1C8E-4FDF-0E243DA3EEFE}"/>
              </a:ext>
            </a:extLst>
          </p:cNvPr>
          <p:cNvSpPr>
            <a:spLocks noGrp="1"/>
          </p:cNvSpPr>
          <p:nvPr>
            <p:ph type="title"/>
          </p:nvPr>
        </p:nvSpPr>
        <p:spPr>
          <a:xfrm>
            <a:off x="720000" y="1449389"/>
            <a:ext cx="5015638" cy="2075012"/>
          </a:xfrm>
        </p:spPr>
        <p:txBody>
          <a:bodyPr vert="horz" wrap="square" lIns="0" tIns="0" rIns="0" bIns="0" rtlCol="0" anchor="b" anchorCtr="0">
            <a:normAutofit/>
          </a:bodyPr>
          <a:lstStyle/>
          <a:p>
            <a:pPr algn="ctr">
              <a:lnSpc>
                <a:spcPct val="100000"/>
              </a:lnSpc>
            </a:pPr>
            <a:r>
              <a:rPr kumimoji="1" lang="en-US" altLang="ja-JP" sz="5600" spc="-100" dirty="0"/>
              <a:t>〈</a:t>
            </a:r>
            <a:r>
              <a:rPr kumimoji="1" lang="ja-JP" altLang="en-US" sz="5600" spc="-100" dirty="0"/>
              <a:t>正解は</a:t>
            </a:r>
            <a:r>
              <a:rPr kumimoji="1" lang="en-US" altLang="ja-JP" sz="5600" spc="-100" dirty="0"/>
              <a:t>…〉</a:t>
            </a:r>
          </a:p>
        </p:txBody>
      </p:sp>
      <p:sp>
        <p:nvSpPr>
          <p:cNvPr id="3" name="コンテンツ プレースホルダー 2">
            <a:extLst>
              <a:ext uri="{FF2B5EF4-FFF2-40B4-BE49-F238E27FC236}">
                <a16:creationId xmlns:a16="http://schemas.microsoft.com/office/drawing/2014/main" id="{4B54D147-0EF9-8787-549D-86D7166BFD9C}"/>
              </a:ext>
            </a:extLst>
          </p:cNvPr>
          <p:cNvSpPr>
            <a:spLocks noGrp="1"/>
          </p:cNvSpPr>
          <p:nvPr>
            <p:ph idx="1"/>
          </p:nvPr>
        </p:nvSpPr>
        <p:spPr>
          <a:xfrm>
            <a:off x="720000" y="3830398"/>
            <a:ext cx="5015638" cy="1219439"/>
          </a:xfrm>
        </p:spPr>
        <p:txBody>
          <a:bodyPr vert="horz" lIns="0" tIns="0" rIns="0" bIns="0" rtlCol="0">
            <a:normAutofit/>
          </a:bodyPr>
          <a:lstStyle/>
          <a:p>
            <a:pPr marL="0" indent="0" algn="ctr">
              <a:buNone/>
            </a:pPr>
            <a:r>
              <a:rPr kumimoji="1" lang="en-US" altLang="ja-JP" sz="2800" spc="0" dirty="0">
                <a:ln w="0"/>
                <a:solidFill>
                  <a:schemeClr val="tx1"/>
                </a:solidFill>
                <a:effectLst>
                  <a:outerShdw blurRad="38100" dist="19050" dir="2700000" algn="tl" rotWithShape="0">
                    <a:schemeClr val="dk1">
                      <a:alpha val="40000"/>
                    </a:schemeClr>
                  </a:outerShdw>
                </a:effectLst>
              </a:rPr>
              <a:t>②</a:t>
            </a:r>
            <a:r>
              <a:rPr kumimoji="1" lang="ja-JP" altLang="en-US" sz="2800" spc="0" dirty="0">
                <a:ln w="0"/>
                <a:solidFill>
                  <a:schemeClr val="tx1"/>
                </a:solidFill>
                <a:effectLst>
                  <a:outerShdw blurRad="38100" dist="19050" dir="2700000" algn="tl" rotWithShape="0">
                    <a:schemeClr val="dk1">
                      <a:alpha val="40000"/>
                    </a:schemeClr>
                  </a:outerShdw>
                </a:effectLst>
              </a:rPr>
              <a:t>のフィンランドでした</a:t>
            </a:r>
            <a:r>
              <a:rPr kumimoji="1" lang="en-US" altLang="ja-JP" sz="2800" spc="0" dirty="0">
                <a:ln w="0"/>
                <a:solidFill>
                  <a:schemeClr val="tx1"/>
                </a:solidFill>
                <a:effectLst>
                  <a:outerShdw blurRad="38100" dist="19050" dir="2700000" algn="tl" rotWithShape="0">
                    <a:schemeClr val="dk1">
                      <a:alpha val="40000"/>
                    </a:schemeClr>
                  </a:outerShdw>
                </a:effectLst>
              </a:rPr>
              <a:t>‼</a:t>
            </a:r>
          </a:p>
        </p:txBody>
      </p:sp>
      <p:grpSp>
        <p:nvGrpSpPr>
          <p:cNvPr id="1037" name="Group 1036">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038"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39"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0"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2" name="Group 1041">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1043"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4"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5"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1026" name="Picture 2" descr="フィンランドのサンタクロース さん">
            <a:extLst>
              <a:ext uri="{FF2B5EF4-FFF2-40B4-BE49-F238E27FC236}">
                <a16:creationId xmlns:a16="http://schemas.microsoft.com/office/drawing/2014/main" id="{DA9B41AF-9AFD-7E90-80CF-F4BA6FEA75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4" r="22113" b="1"/>
          <a:stretch/>
        </p:blipFill>
        <p:spPr bwMode="auto">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8056E24-1D46-9E65-7431-D0C9DEB461F1}"/>
              </a:ext>
            </a:extLst>
          </p:cNvPr>
          <p:cNvSpPr>
            <a:spLocks noGrp="1"/>
          </p:cNvSpPr>
          <p:nvPr>
            <p:ph type="title"/>
          </p:nvPr>
        </p:nvSpPr>
        <p:spPr>
          <a:xfrm>
            <a:off x="6096000" y="304800"/>
            <a:ext cx="5375961" cy="1791728"/>
          </a:xfrm>
        </p:spPr>
        <p:txBody>
          <a:bodyPr wrap="square" anchor="ctr">
            <a:normAutofit/>
          </a:bodyPr>
          <a:lstStyle/>
          <a:p>
            <a:r>
              <a:rPr kumimoji="1" lang="ja-JP" altLang="en-US" sz="3200" dirty="0"/>
              <a:t>渋谷区フィンランド共和国派遣研修事業とは？</a:t>
            </a:r>
          </a:p>
        </p:txBody>
      </p:sp>
      <p:pic>
        <p:nvPicPr>
          <p:cNvPr id="5" name="図 4" descr="抽象, 挿絵 が含まれている画像&#10;&#10;自動的に生成された説明">
            <a:extLst>
              <a:ext uri="{FF2B5EF4-FFF2-40B4-BE49-F238E27FC236}">
                <a16:creationId xmlns:a16="http://schemas.microsoft.com/office/drawing/2014/main" id="{79BFA47C-C56F-5FA4-4AEB-E5BB8ECD3813}"/>
              </a:ext>
            </a:extLst>
          </p:cNvPr>
          <p:cNvPicPr>
            <a:picLocks noChangeAspect="1"/>
          </p:cNvPicPr>
          <p:nvPr/>
        </p:nvPicPr>
        <p:blipFill rotWithShape="1">
          <a:blip r:embed="rId3">
            <a:extLst>
              <a:ext uri="{28A0092B-C50C-407E-A947-70E740481C1C}">
                <a14:useLocalDpi xmlns:a14="http://schemas.microsoft.com/office/drawing/2010/main" val="0"/>
              </a:ext>
            </a:extLst>
          </a:blip>
          <a:srcRect l="7626" r="6289"/>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コンテンツ プレースホルダー 2">
            <a:extLst>
              <a:ext uri="{FF2B5EF4-FFF2-40B4-BE49-F238E27FC236}">
                <a16:creationId xmlns:a16="http://schemas.microsoft.com/office/drawing/2014/main" id="{00A9B837-4180-4676-EE8B-04B4A798E577}"/>
              </a:ext>
            </a:extLst>
          </p:cNvPr>
          <p:cNvSpPr>
            <a:spLocks noGrp="1"/>
          </p:cNvSpPr>
          <p:nvPr>
            <p:ph idx="1"/>
          </p:nvPr>
        </p:nvSpPr>
        <p:spPr>
          <a:xfrm>
            <a:off x="6027174" y="1976284"/>
            <a:ext cx="6076336" cy="4689987"/>
          </a:xfrm>
        </p:spPr>
        <p:txBody>
          <a:bodyPr lIns="109728" tIns="109728" rIns="109728" bIns="91440" anchor="t">
            <a:noAutofit/>
          </a:bodyPr>
          <a:lstStyle/>
          <a:p>
            <a:pPr>
              <a:lnSpc>
                <a:spcPct val="110000"/>
              </a:lnSpc>
            </a:pPr>
            <a:r>
              <a:rPr kumimoji="1" lang="ja-JP" altLang="en-US" sz="2400" b="1" dirty="0">
                <a:solidFill>
                  <a:schemeClr val="tx1"/>
                </a:solidFill>
              </a:rPr>
              <a:t>渋谷区では、国際的な視野や感覚をやしなう機会を提供するという目的で、渋谷区内の小学校</a:t>
            </a:r>
            <a:r>
              <a:rPr kumimoji="1" lang="en-US" altLang="ja-JP" sz="2400" b="1" dirty="0">
                <a:solidFill>
                  <a:schemeClr val="tx1"/>
                </a:solidFill>
              </a:rPr>
              <a:t>5</a:t>
            </a:r>
            <a:r>
              <a:rPr kumimoji="1" lang="ja-JP" altLang="en-US" sz="2400" b="1" dirty="0">
                <a:solidFill>
                  <a:schemeClr val="tx1"/>
                </a:solidFill>
              </a:rPr>
              <a:t>・</a:t>
            </a:r>
            <a:r>
              <a:rPr kumimoji="1" lang="en-US" altLang="ja-JP" sz="2400" b="1" dirty="0">
                <a:solidFill>
                  <a:schemeClr val="tx1"/>
                </a:solidFill>
              </a:rPr>
              <a:t>6</a:t>
            </a:r>
            <a:r>
              <a:rPr kumimoji="1" lang="ja-JP" altLang="en-US" sz="2400" b="1" dirty="0">
                <a:solidFill>
                  <a:schemeClr val="tx1"/>
                </a:solidFill>
              </a:rPr>
              <a:t>年生、中学２・３年生を対象に、フィンランド共和国とアメリカ合衆国に児童・生徒を派遣する事業を行っています。</a:t>
            </a:r>
            <a:endParaRPr lang="en-US" altLang="ja-JP" sz="2400" b="1" dirty="0">
              <a:solidFill>
                <a:schemeClr val="tx1"/>
              </a:solidFill>
              <a:ea typeface="Meiryo"/>
            </a:endParaRPr>
          </a:p>
          <a:p>
            <a:pPr>
              <a:lnSpc>
                <a:spcPct val="110000"/>
              </a:lnSpc>
            </a:pPr>
            <a:r>
              <a:rPr kumimoji="1" lang="ja-JP" altLang="en-US" sz="2400" b="1" dirty="0">
                <a:solidFill>
                  <a:schemeClr val="tx1"/>
                </a:solidFill>
              </a:rPr>
              <a:t>様々な文化や習慣を知り、学びを深めていくことができます。</a:t>
            </a:r>
            <a:endParaRPr lang="en-US" altLang="ja-JP" sz="2400" b="1" dirty="0">
              <a:solidFill>
                <a:schemeClr val="tx1"/>
              </a:solidFill>
              <a:ea typeface="Meiryo"/>
            </a:endParaRPr>
          </a:p>
          <a:p>
            <a:pPr>
              <a:lnSpc>
                <a:spcPct val="110000"/>
              </a:lnSpc>
            </a:pPr>
            <a:r>
              <a:rPr kumimoji="1" lang="ja-JP" altLang="en-US" sz="2400" b="1" dirty="0">
                <a:solidFill>
                  <a:schemeClr val="tx1"/>
                </a:solidFill>
              </a:rPr>
              <a:t>フィンランド共和国に行ってみたい、文化を知りたいと思い、この事業に応募しました。</a:t>
            </a:r>
            <a:endParaRPr lang="en-US" altLang="ja-JP" sz="2400" b="1" dirty="0">
              <a:solidFill>
                <a:schemeClr val="tx1"/>
              </a:solidFill>
              <a:ea typeface="Meiryo"/>
            </a:endParaRPr>
          </a:p>
        </p:txBody>
      </p:sp>
    </p:spTree>
    <p:extLst>
      <p:ext uri="{BB962C8B-B14F-4D97-AF65-F5344CB8AC3E}">
        <p14:creationId xmlns:p14="http://schemas.microsoft.com/office/powerpoint/2010/main" val="284138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8484236-19A6-F103-6596-65E883E8472C}"/>
              </a:ext>
            </a:extLst>
          </p:cNvPr>
          <p:cNvSpPr>
            <a:spLocks noGrp="1"/>
          </p:cNvSpPr>
          <p:nvPr>
            <p:ph type="title"/>
          </p:nvPr>
        </p:nvSpPr>
        <p:spPr>
          <a:xfrm>
            <a:off x="720000" y="619200"/>
            <a:ext cx="4991961" cy="1477328"/>
          </a:xfrm>
        </p:spPr>
        <p:txBody>
          <a:bodyPr wrap="square" anchor="ctr">
            <a:noAutofit/>
          </a:bodyPr>
          <a:lstStyle/>
          <a:p>
            <a:pPr>
              <a:lnSpc>
                <a:spcPct val="95000"/>
              </a:lnSpc>
            </a:pPr>
            <a:r>
              <a:rPr kumimoji="1" lang="en-US" altLang="ja-JP" sz="2800" dirty="0"/>
              <a:t>【5】</a:t>
            </a:r>
            <a:br>
              <a:rPr kumimoji="1" lang="en-US" altLang="ja-JP" sz="2800" dirty="0"/>
            </a:br>
            <a:r>
              <a:rPr kumimoji="1" lang="ja-JP" altLang="en-US" sz="2800" dirty="0"/>
              <a:t>フィンランドのクリスマスと日本のクリスマスの違いは何でしょう？</a:t>
            </a:r>
          </a:p>
        </p:txBody>
      </p:sp>
      <p:sp>
        <p:nvSpPr>
          <p:cNvPr id="3" name="コンテンツ プレースホルダー 2">
            <a:extLst>
              <a:ext uri="{FF2B5EF4-FFF2-40B4-BE49-F238E27FC236}">
                <a16:creationId xmlns:a16="http://schemas.microsoft.com/office/drawing/2014/main" id="{7ADC51A6-E436-CDB2-880F-0343018BC72D}"/>
              </a:ext>
            </a:extLst>
          </p:cNvPr>
          <p:cNvSpPr>
            <a:spLocks noGrp="1"/>
          </p:cNvSpPr>
          <p:nvPr>
            <p:ph idx="1"/>
          </p:nvPr>
        </p:nvSpPr>
        <p:spPr>
          <a:xfrm>
            <a:off x="359999" y="2541600"/>
            <a:ext cx="5711962" cy="3429276"/>
          </a:xfrm>
        </p:spPr>
        <p:txBody>
          <a:bodyPr>
            <a:normAutofit fontScale="92500" lnSpcReduction="10000"/>
          </a:bodyPr>
          <a:lstStyle/>
          <a:p>
            <a:pPr marL="0" indent="0">
              <a:lnSpc>
                <a:spcPct val="110000"/>
              </a:lnSpc>
              <a:buNone/>
            </a:pPr>
            <a:r>
              <a:rPr kumimoji="1" lang="ja-JP" altLang="en-US" sz="2400" spc="0" dirty="0">
                <a:ln w="0"/>
                <a:solidFill>
                  <a:schemeClr val="tx1"/>
                </a:solidFill>
                <a:effectLst>
                  <a:outerShdw blurRad="38100" dist="19050" dir="2700000" algn="tl" rotWithShape="0">
                    <a:schemeClr val="dk1">
                      <a:alpha val="40000"/>
                    </a:schemeClr>
                  </a:outerShdw>
                </a:effectLst>
              </a:rPr>
              <a:t>①フィンランド人にとってクリスマスは「お正月」みたいなもの</a:t>
            </a: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lnSpc>
                <a:spcPct val="110000"/>
              </a:lnSpc>
              <a:buNone/>
            </a:pP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lnSpc>
                <a:spcPct val="110000"/>
              </a:lnSpc>
              <a:buNone/>
            </a:pPr>
            <a:r>
              <a:rPr kumimoji="1" lang="ja-JP" altLang="en-US" sz="2400" spc="0" dirty="0">
                <a:ln w="0"/>
                <a:solidFill>
                  <a:schemeClr val="tx1"/>
                </a:solidFill>
                <a:effectLst>
                  <a:outerShdw blurRad="38100" dist="19050" dir="2700000" algn="tl" rotWithShape="0">
                    <a:schemeClr val="dk1">
                      <a:alpha val="40000"/>
                    </a:schemeClr>
                  </a:outerShdw>
                </a:effectLst>
              </a:rPr>
              <a:t>②フィンランド人にとってクリスマスは「ずっと寝る日」</a:t>
            </a: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lnSpc>
                <a:spcPct val="110000"/>
              </a:lnSpc>
              <a:buNone/>
            </a:pPr>
            <a:endParaRPr kumimoji="1" lang="en-US" altLang="ja-JP" sz="2400" spc="0" dirty="0">
              <a:ln w="0"/>
              <a:solidFill>
                <a:schemeClr val="tx1"/>
              </a:solidFill>
              <a:effectLst>
                <a:outerShdw blurRad="38100" dist="19050" dir="2700000" algn="tl" rotWithShape="0">
                  <a:schemeClr val="dk1">
                    <a:alpha val="40000"/>
                  </a:schemeClr>
                </a:outerShdw>
              </a:effectLst>
            </a:endParaRPr>
          </a:p>
          <a:p>
            <a:pPr marL="0" indent="0">
              <a:lnSpc>
                <a:spcPct val="110000"/>
              </a:lnSpc>
              <a:buNone/>
            </a:pPr>
            <a:r>
              <a:rPr kumimoji="1" lang="ja-JP" altLang="en-US" sz="2400" spc="0" dirty="0">
                <a:ln w="0"/>
                <a:solidFill>
                  <a:schemeClr val="tx1"/>
                </a:solidFill>
                <a:effectLst>
                  <a:outerShdw blurRad="38100" dist="19050" dir="2700000" algn="tl" rotWithShape="0">
                    <a:schemeClr val="dk1">
                      <a:alpha val="40000"/>
                    </a:schemeClr>
                  </a:outerShdw>
                </a:effectLst>
              </a:rPr>
              <a:t>③フィンランド人にとってクリスマスは「ハロウィン」みたいなもの</a:t>
            </a:r>
          </a:p>
        </p:txBody>
      </p:sp>
      <p:pic>
        <p:nvPicPr>
          <p:cNvPr id="2050" name="Picture 2" descr="サンタは玄関からやってくる?フィンランドのクリスマス！#大使館に行こう！ | TRANSIT さん">
            <a:extLst>
              <a:ext uri="{FF2B5EF4-FFF2-40B4-BE49-F238E27FC236}">
                <a16:creationId xmlns:a16="http://schemas.microsoft.com/office/drawing/2014/main" id="{178CEFC9-08DD-074B-617E-78CE5C426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21" r="13759" b="1"/>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58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95" name="Rectangle 307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96" name="Rectangle 3080">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82">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DA5461E-8031-B915-7338-C1C5FD68CA1A}"/>
              </a:ext>
            </a:extLst>
          </p:cNvPr>
          <p:cNvSpPr>
            <a:spLocks noGrp="1"/>
          </p:cNvSpPr>
          <p:nvPr>
            <p:ph type="title"/>
          </p:nvPr>
        </p:nvSpPr>
        <p:spPr>
          <a:xfrm>
            <a:off x="720000" y="1554630"/>
            <a:ext cx="5015638" cy="1969770"/>
          </a:xfrm>
        </p:spPr>
        <p:txBody>
          <a:bodyPr vert="horz" wrap="square" lIns="0" tIns="0" rIns="0" bIns="0" rtlCol="0" anchor="b" anchorCtr="0">
            <a:normAutofit/>
          </a:bodyPr>
          <a:lstStyle/>
          <a:p>
            <a:pPr algn="ctr">
              <a:lnSpc>
                <a:spcPct val="100000"/>
              </a:lnSpc>
            </a:pPr>
            <a:r>
              <a:rPr kumimoji="1" lang="en-US" altLang="ja-JP" sz="5600" spc="-100" dirty="0"/>
              <a:t>〈</a:t>
            </a:r>
            <a:r>
              <a:rPr kumimoji="1" lang="ja-JP" altLang="en-US" sz="5600" spc="-100" dirty="0"/>
              <a:t>正解は</a:t>
            </a:r>
            <a:r>
              <a:rPr kumimoji="1" lang="en-US" altLang="ja-JP" sz="5600" spc="-100" dirty="0"/>
              <a:t>…〉</a:t>
            </a:r>
          </a:p>
        </p:txBody>
      </p:sp>
      <p:sp>
        <p:nvSpPr>
          <p:cNvPr id="3" name="コンテンツ プレースホルダー 2">
            <a:extLst>
              <a:ext uri="{FF2B5EF4-FFF2-40B4-BE49-F238E27FC236}">
                <a16:creationId xmlns:a16="http://schemas.microsoft.com/office/drawing/2014/main" id="{78C939C5-5519-3868-EDFB-4D1475339D09}"/>
              </a:ext>
            </a:extLst>
          </p:cNvPr>
          <p:cNvSpPr>
            <a:spLocks noGrp="1"/>
          </p:cNvSpPr>
          <p:nvPr>
            <p:ph idx="1"/>
          </p:nvPr>
        </p:nvSpPr>
        <p:spPr>
          <a:xfrm>
            <a:off x="371475" y="3723619"/>
            <a:ext cx="5028315" cy="1131404"/>
          </a:xfrm>
        </p:spPr>
        <p:txBody>
          <a:bodyPr vert="horz" lIns="0" tIns="0" rIns="0" bIns="0" rtlCol="0">
            <a:normAutofit lnSpcReduction="10000"/>
          </a:bodyPr>
          <a:lstStyle/>
          <a:p>
            <a:pPr marL="0" indent="0" algn="ctr">
              <a:lnSpc>
                <a:spcPct val="110000"/>
              </a:lnSpc>
              <a:buNone/>
            </a:pPr>
            <a:r>
              <a:rPr kumimoji="1" lang="en-US" altLang="ja-JP" sz="2400" spc="20" dirty="0">
                <a:solidFill>
                  <a:schemeClr val="tx1"/>
                </a:solidFill>
              </a:rPr>
              <a:t>①</a:t>
            </a:r>
            <a:r>
              <a:rPr kumimoji="1" lang="ja-JP" altLang="en-US" sz="2400" spc="20" dirty="0">
                <a:solidFill>
                  <a:schemeClr val="tx1"/>
                </a:solidFill>
              </a:rPr>
              <a:t>のフィンランド人にとってクリスマスは「お正月」</a:t>
            </a:r>
            <a:r>
              <a:rPr kumimoji="1" lang="ja-JP" altLang="en-US" sz="2400" spc="20" dirty="0">
                <a:ln w="0"/>
                <a:solidFill>
                  <a:schemeClr val="tx1"/>
                </a:solidFill>
                <a:effectLst>
                  <a:outerShdw blurRad="38100" dist="19050" dir="2700000" algn="tl" rotWithShape="0">
                    <a:schemeClr val="dk1">
                      <a:alpha val="40000"/>
                    </a:schemeClr>
                  </a:outerShdw>
                </a:effectLst>
              </a:rPr>
              <a:t>みたい</a:t>
            </a:r>
            <a:r>
              <a:rPr kumimoji="1" lang="ja-JP" altLang="en-US" sz="2400" spc="20" dirty="0">
                <a:solidFill>
                  <a:schemeClr val="tx1"/>
                </a:solidFill>
              </a:rPr>
              <a:t>な</a:t>
            </a:r>
            <a:r>
              <a:rPr kumimoji="1" lang="ja-JP" altLang="en-US" sz="2400" spc="0" dirty="0">
                <a:ln w="0"/>
                <a:solidFill>
                  <a:schemeClr val="tx1"/>
                </a:solidFill>
                <a:effectLst>
                  <a:outerShdw blurRad="38100" dist="19050" dir="2700000" algn="tl" rotWithShape="0">
                    <a:schemeClr val="dk1">
                      <a:alpha val="40000"/>
                    </a:schemeClr>
                  </a:outerShdw>
                </a:effectLst>
              </a:rPr>
              <a:t>もの</a:t>
            </a:r>
            <a:r>
              <a:rPr kumimoji="1" lang="ja-JP" altLang="en-US" sz="2400" spc="20" dirty="0">
                <a:solidFill>
                  <a:schemeClr val="tx1"/>
                </a:solidFill>
              </a:rPr>
              <a:t>でした</a:t>
            </a:r>
            <a:r>
              <a:rPr kumimoji="1" lang="en-US" altLang="ja-JP" sz="2400" spc="20" dirty="0">
                <a:solidFill>
                  <a:schemeClr val="tx1"/>
                </a:solidFill>
              </a:rPr>
              <a:t>‼</a:t>
            </a:r>
          </a:p>
        </p:txBody>
      </p:sp>
      <p:grpSp>
        <p:nvGrpSpPr>
          <p:cNvPr id="3098" name="Group 3084">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309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0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0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102" name="Group 3089">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103"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04"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05"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3074" name="Picture 2" descr="かんたん手作り クリスマス＆お正月リース・スワッグキット さん">
            <a:extLst>
              <a:ext uri="{FF2B5EF4-FFF2-40B4-BE49-F238E27FC236}">
                <a16:creationId xmlns:a16="http://schemas.microsoft.com/office/drawing/2014/main" id="{7A817173-3ACE-9C1E-2C05-8A6B1976E9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484850"/>
            <a:ext cx="5709907" cy="3513788"/>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E7D229-D6A8-3956-24DF-A710B12CC770}"/>
              </a:ext>
            </a:extLst>
          </p:cNvPr>
          <p:cNvSpPr>
            <a:spLocks noGrp="1"/>
          </p:cNvSpPr>
          <p:nvPr>
            <p:ph type="ctrTitle"/>
          </p:nvPr>
        </p:nvSpPr>
        <p:spPr>
          <a:xfrm>
            <a:off x="2750820" y="728663"/>
            <a:ext cx="6606540" cy="2795737"/>
          </a:xfrm>
        </p:spPr>
        <p:txBody>
          <a:bodyPr>
            <a:normAutofit/>
          </a:bodyPr>
          <a:lstStyle/>
          <a:p>
            <a:pPr>
              <a:lnSpc>
                <a:spcPct val="95000"/>
              </a:lnSpc>
            </a:pPr>
            <a:r>
              <a:rPr kumimoji="1" lang="ja-JP" altLang="en-US" sz="4400"/>
              <a:t>ご清聴</a:t>
            </a:r>
            <a:br>
              <a:rPr kumimoji="1" lang="en-US" altLang="ja-JP" sz="4400"/>
            </a:br>
            <a:r>
              <a:rPr kumimoji="1" lang="ja-JP" altLang="en-US" sz="4400"/>
              <a:t>ありがとうございました。</a:t>
            </a:r>
          </a:p>
        </p:txBody>
      </p:sp>
      <p:sp>
        <p:nvSpPr>
          <p:cNvPr id="3" name="字幕 2">
            <a:extLst>
              <a:ext uri="{FF2B5EF4-FFF2-40B4-BE49-F238E27FC236}">
                <a16:creationId xmlns:a16="http://schemas.microsoft.com/office/drawing/2014/main" id="{622696E2-B661-0C66-C949-ABC8D1A546D1}"/>
              </a:ext>
            </a:extLst>
          </p:cNvPr>
          <p:cNvSpPr>
            <a:spLocks noGrp="1"/>
          </p:cNvSpPr>
          <p:nvPr>
            <p:ph type="subTitle" idx="1"/>
          </p:nvPr>
        </p:nvSpPr>
        <p:spPr>
          <a:xfrm>
            <a:off x="3588181" y="3830399"/>
            <a:ext cx="5015638" cy="1415369"/>
          </a:xfrm>
        </p:spPr>
        <p:txBody>
          <a:bodyPr lIns="109728" tIns="109728" rIns="109728" bIns="91440" anchor="t">
            <a:normAutofit/>
          </a:bodyPr>
          <a:lstStyle/>
          <a:p>
            <a:r>
              <a:rPr kumimoji="1" lang="ja-JP" altLang="en-US" dirty="0">
                <a:solidFill>
                  <a:schemeClr val="tx1"/>
                </a:solidFill>
              </a:rPr>
              <a:t>渋谷区立代々木山谷小学校</a:t>
            </a:r>
            <a:endParaRPr kumimoji="1" lang="en-US" altLang="ja-JP" dirty="0">
              <a:solidFill>
                <a:schemeClr val="tx1"/>
              </a:solidFill>
            </a:endParaRPr>
          </a:p>
          <a:p>
            <a:r>
              <a:rPr kumimoji="1" lang="en-US" altLang="ja-JP" dirty="0">
                <a:solidFill>
                  <a:schemeClr val="tx1"/>
                </a:solidFill>
              </a:rPr>
              <a:t>5</a:t>
            </a:r>
            <a:r>
              <a:rPr kumimoji="1" lang="ja-JP" altLang="en-US" dirty="0">
                <a:solidFill>
                  <a:schemeClr val="tx1"/>
                </a:solidFill>
              </a:rPr>
              <a:t>年</a:t>
            </a:r>
            <a:endParaRPr lang="ja-JP" altLang="en-US" dirty="0">
              <a:solidFill>
                <a:schemeClr val="tx1"/>
              </a:solidFill>
              <a:ea typeface="Meiryo"/>
            </a:endParaRPr>
          </a:p>
        </p:txBody>
      </p:sp>
      <p:pic>
        <p:nvPicPr>
          <p:cNvPr id="5" name="図 4" descr="港のある建物&#10;&#10;自動的に生成された説明">
            <a:extLst>
              <a:ext uri="{FF2B5EF4-FFF2-40B4-BE49-F238E27FC236}">
                <a16:creationId xmlns:a16="http://schemas.microsoft.com/office/drawing/2014/main" id="{9EDC7405-1F5F-52A2-859C-D1BADEBD9645}"/>
              </a:ext>
            </a:extLst>
          </p:cNvPr>
          <p:cNvPicPr>
            <a:picLocks noChangeAspect="1"/>
          </p:cNvPicPr>
          <p:nvPr/>
        </p:nvPicPr>
        <p:blipFill rotWithShape="1">
          <a:blip r:embed="rId3">
            <a:extLst>
              <a:ext uri="{28A0092B-C50C-407E-A947-70E740481C1C}">
                <a14:useLocalDpi xmlns:a14="http://schemas.microsoft.com/office/drawing/2010/main" val="0"/>
              </a:ext>
            </a:extLst>
          </a:blip>
          <a:srcRect l="39740" r="13365" b="-2"/>
          <a:stretch/>
        </p:blipFill>
        <p:spPr>
          <a:xfrm>
            <a:off x="1" y="-1"/>
            <a:ext cx="4817995" cy="6858000"/>
          </a:xfrm>
          <a:custGeom>
            <a:avLst/>
            <a:gdLst/>
            <a:ahLst/>
            <a:cxnLst/>
            <a:rect l="l" t="t" r="r" b="b"/>
            <a:pathLst>
              <a:path w="4817995" h="6858000">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04559" y="2485388"/>
                  <a:pt x="2313571" y="3019967"/>
                  <a:pt x="2350369" y="3553811"/>
                </a:cubicBezTo>
                <a:cubicBezTo>
                  <a:pt x="2387167" y="4087655"/>
                  <a:pt x="2484044" y="4622970"/>
                  <a:pt x="2752144" y="5158284"/>
                </a:cubicBezTo>
                <a:cubicBezTo>
                  <a:pt x="3019494" y="5626685"/>
                  <a:pt x="3420519" y="6027435"/>
                  <a:pt x="3955218" y="6451716"/>
                </a:cubicBezTo>
                <a:cubicBezTo>
                  <a:pt x="4155730" y="6602274"/>
                  <a:pt x="4393839" y="6715191"/>
                  <a:pt x="4698057" y="6819010"/>
                </a:cubicBezTo>
                <a:lnTo>
                  <a:pt x="4817995" y="6858000"/>
                </a:lnTo>
                <a:lnTo>
                  <a:pt x="0" y="6858000"/>
                </a:lnTo>
                <a:close/>
              </a:path>
            </a:pathLst>
          </a:custGeom>
        </p:spPr>
      </p:pic>
      <p:pic>
        <p:nvPicPr>
          <p:cNvPr id="7" name="図 6" descr="マップ&#10;&#10;自動的に生成された説明">
            <a:extLst>
              <a:ext uri="{FF2B5EF4-FFF2-40B4-BE49-F238E27FC236}">
                <a16:creationId xmlns:a16="http://schemas.microsoft.com/office/drawing/2014/main" id="{BE314E7F-6BC3-CC98-347A-F04B9EB270CB}"/>
              </a:ext>
            </a:extLst>
          </p:cNvPr>
          <p:cNvPicPr>
            <a:picLocks noChangeAspect="1"/>
          </p:cNvPicPr>
          <p:nvPr/>
        </p:nvPicPr>
        <p:blipFill rotWithShape="1">
          <a:blip r:embed="rId4">
            <a:extLst>
              <a:ext uri="{28A0092B-C50C-407E-A947-70E740481C1C}">
                <a14:useLocalDpi xmlns:a14="http://schemas.microsoft.com/office/drawing/2010/main" val="0"/>
              </a:ext>
            </a:extLst>
          </a:blip>
          <a:srcRect l="8089" r="45023" b="-2"/>
          <a:stretch/>
        </p:blipFill>
        <p:spPr>
          <a:xfrm>
            <a:off x="7374704" y="-2"/>
            <a:ext cx="4817297" cy="6858000"/>
          </a:xfrm>
          <a:custGeom>
            <a:avLst/>
            <a:gdLst/>
            <a:ahLst/>
            <a:cxnLst/>
            <a:rect l="l" t="t" r="r" b="b"/>
            <a:pathLst>
              <a:path w="4817297" h="6858000">
                <a:moveTo>
                  <a:pt x="347149" y="0"/>
                </a:moveTo>
                <a:lnTo>
                  <a:pt x="4817297" y="0"/>
                </a:lnTo>
                <a:lnTo>
                  <a:pt x="4817297" y="6858000"/>
                </a:lnTo>
                <a:lnTo>
                  <a:pt x="0" y="6858000"/>
                </a:lnTo>
                <a:lnTo>
                  <a:pt x="135795" y="6800191"/>
                </a:lnTo>
                <a:cubicBezTo>
                  <a:pt x="263380" y="6740561"/>
                  <a:pt x="393065" y="6669373"/>
                  <a:pt x="526928" y="6585546"/>
                </a:cubicBezTo>
                <a:cubicBezTo>
                  <a:pt x="1128465" y="6228915"/>
                  <a:pt x="1663915" y="5760514"/>
                  <a:pt x="1931265" y="5158285"/>
                </a:cubicBezTo>
                <a:cubicBezTo>
                  <a:pt x="2265451" y="4556056"/>
                  <a:pt x="2465964" y="3954563"/>
                  <a:pt x="2465964" y="3218505"/>
                </a:cubicBezTo>
                <a:cubicBezTo>
                  <a:pt x="2465964" y="2616276"/>
                  <a:pt x="2331538" y="2014047"/>
                  <a:pt x="2064189" y="1547117"/>
                </a:cubicBezTo>
                <a:cubicBezTo>
                  <a:pt x="1863676" y="1077981"/>
                  <a:pt x="1395814" y="609581"/>
                  <a:pt x="794277" y="208830"/>
                </a:cubicBezTo>
                <a:cubicBezTo>
                  <a:pt x="710543" y="175373"/>
                  <a:pt x="628686" y="136907"/>
                  <a:pt x="546723" y="96981"/>
                </a:cubicBezTo>
                <a:close/>
              </a:path>
            </a:pathLst>
          </a:custGeom>
        </p:spPr>
      </p:pic>
    </p:spTree>
    <p:extLst>
      <p:ext uri="{BB962C8B-B14F-4D97-AF65-F5344CB8AC3E}">
        <p14:creationId xmlns:p14="http://schemas.microsoft.com/office/powerpoint/2010/main" val="197550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マップ&#10;&#10;自動的に生成された説明">
            <a:extLst>
              <a:ext uri="{FF2B5EF4-FFF2-40B4-BE49-F238E27FC236}">
                <a16:creationId xmlns:a16="http://schemas.microsoft.com/office/drawing/2014/main" id="{D5BAE16A-288E-7D7C-A89F-01F8630A6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619" y="270213"/>
            <a:ext cx="5407742" cy="4055807"/>
          </a:xfrm>
          <a:prstGeom prst="rect">
            <a:avLst/>
          </a:prstGeom>
        </p:spPr>
      </p:pic>
      <p:sp>
        <p:nvSpPr>
          <p:cNvPr id="2" name="タイトル 1">
            <a:extLst>
              <a:ext uri="{FF2B5EF4-FFF2-40B4-BE49-F238E27FC236}">
                <a16:creationId xmlns:a16="http://schemas.microsoft.com/office/drawing/2014/main" id="{AC38CF13-B16F-AA88-53A2-F3162D45C939}"/>
              </a:ext>
            </a:extLst>
          </p:cNvPr>
          <p:cNvSpPr>
            <a:spLocks noGrp="1"/>
          </p:cNvSpPr>
          <p:nvPr>
            <p:ph type="title"/>
          </p:nvPr>
        </p:nvSpPr>
        <p:spPr>
          <a:xfrm>
            <a:off x="299221" y="270213"/>
            <a:ext cx="10728322" cy="1544880"/>
          </a:xfrm>
        </p:spPr>
        <p:txBody>
          <a:bodyPr/>
          <a:lstStyle/>
          <a:p>
            <a:r>
              <a:rPr kumimoji="1" lang="ja-JP" altLang="en-US" dirty="0"/>
              <a:t>フィンランドはどこにある？</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448EC0C0-886D-920A-6A94-5F58E5CE4D4F}"/>
              </a:ext>
            </a:extLst>
          </p:cNvPr>
          <p:cNvSpPr>
            <a:spLocks noGrp="1"/>
          </p:cNvSpPr>
          <p:nvPr>
            <p:ph idx="1"/>
          </p:nvPr>
        </p:nvSpPr>
        <p:spPr>
          <a:xfrm>
            <a:off x="231961" y="1391640"/>
            <a:ext cx="6449961" cy="5029373"/>
          </a:xfrm>
        </p:spPr>
        <p:txBody>
          <a:bodyPr lIns="109728" tIns="109728" rIns="109728" bIns="91440" anchor="t"/>
          <a:lstStyle/>
          <a:p>
            <a:r>
              <a:rPr kumimoji="1" lang="ja-JP" altLang="en-US" sz="2800" b="1">
                <a:solidFill>
                  <a:schemeClr val="tx1"/>
                </a:solidFill>
              </a:rPr>
              <a:t>日本からフィンランドの首都ヘルシンキまでは、飛行機で約１０時間でいくことができます。</a:t>
            </a:r>
            <a:endParaRPr lang="en-US" altLang="ja-JP" sz="2800" b="1">
              <a:solidFill>
                <a:schemeClr val="tx1"/>
              </a:solidFill>
              <a:ea typeface="Meiryo"/>
            </a:endParaRPr>
          </a:p>
          <a:p>
            <a:r>
              <a:rPr kumimoji="1" lang="ja-JP" altLang="en-US" sz="2800" b="1">
                <a:solidFill>
                  <a:schemeClr val="tx1"/>
                </a:solidFill>
              </a:rPr>
              <a:t>北ヨーロッパにあり、「北欧」と呼ばれる国の一つです。</a:t>
            </a:r>
            <a:endParaRPr lang="en-US" altLang="ja-JP" sz="2800" b="1">
              <a:solidFill>
                <a:schemeClr val="tx1"/>
              </a:solidFill>
              <a:ea typeface="Meiryo"/>
            </a:endParaRPr>
          </a:p>
          <a:p>
            <a:r>
              <a:rPr kumimoji="1" lang="ja-JP" altLang="en-US" sz="2800" b="1">
                <a:solidFill>
                  <a:schemeClr val="tx1"/>
                </a:solidFill>
              </a:rPr>
              <a:t>フィンランドのとなりには、ロシアやスウェーデン、ノルウェーがあります。海をへだててエストニアもあります。</a:t>
            </a:r>
            <a:endParaRPr lang="ja-JP" altLang="en-US" sz="2800" b="1">
              <a:solidFill>
                <a:schemeClr val="tx1"/>
              </a:solidFill>
              <a:ea typeface="Meiryo"/>
            </a:endParaRPr>
          </a:p>
        </p:txBody>
      </p:sp>
      <p:pic>
        <p:nvPicPr>
          <p:cNvPr id="10" name="図 9" descr="飛行機が空を飛んでいるジェット機&#10;&#10;自動的に生成された説明">
            <a:extLst>
              <a:ext uri="{FF2B5EF4-FFF2-40B4-BE49-F238E27FC236}">
                <a16:creationId xmlns:a16="http://schemas.microsoft.com/office/drawing/2014/main" id="{769E29F2-FA1D-A090-2903-887571D2E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5986" y="4425846"/>
            <a:ext cx="3677027" cy="2311274"/>
          </a:xfrm>
          <a:prstGeom prst="rect">
            <a:avLst/>
          </a:prstGeom>
        </p:spPr>
      </p:pic>
    </p:spTree>
    <p:extLst>
      <p:ext uri="{BB962C8B-B14F-4D97-AF65-F5344CB8AC3E}">
        <p14:creationId xmlns:p14="http://schemas.microsoft.com/office/powerpoint/2010/main" val="207359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0C29A1-775B-480C-811E-D7C93B2C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12DE82-4110-4229-8285-ECA82E14A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32EE1D6-78FF-FAED-EBB2-DCFDCD10014D}"/>
              </a:ext>
            </a:extLst>
          </p:cNvPr>
          <p:cNvSpPr>
            <a:spLocks noGrp="1"/>
          </p:cNvSpPr>
          <p:nvPr>
            <p:ph type="title"/>
          </p:nvPr>
        </p:nvSpPr>
        <p:spPr>
          <a:xfrm>
            <a:off x="418550" y="619201"/>
            <a:ext cx="3397076" cy="1477328"/>
          </a:xfrm>
        </p:spPr>
        <p:txBody>
          <a:bodyPr>
            <a:normAutofit/>
          </a:bodyPr>
          <a:lstStyle/>
          <a:p>
            <a:r>
              <a:rPr kumimoji="1" lang="ja-JP" altLang="en-US" sz="3200"/>
              <a:t>フィンランドの学校</a:t>
            </a:r>
          </a:p>
        </p:txBody>
      </p:sp>
      <p:sp>
        <p:nvSpPr>
          <p:cNvPr id="3" name="コンテンツ プレースホルダー 2">
            <a:extLst>
              <a:ext uri="{FF2B5EF4-FFF2-40B4-BE49-F238E27FC236}">
                <a16:creationId xmlns:a16="http://schemas.microsoft.com/office/drawing/2014/main" id="{700F1196-5967-03D1-2880-2FDC280C9BD7}"/>
              </a:ext>
            </a:extLst>
          </p:cNvPr>
          <p:cNvSpPr>
            <a:spLocks noGrp="1"/>
          </p:cNvSpPr>
          <p:nvPr>
            <p:ph idx="1"/>
          </p:nvPr>
        </p:nvSpPr>
        <p:spPr>
          <a:xfrm>
            <a:off x="3514176" y="39073"/>
            <a:ext cx="8570543" cy="2318130"/>
          </a:xfrm>
        </p:spPr>
        <p:txBody>
          <a:bodyPr lIns="109728" tIns="109728" rIns="109728" bIns="91440" anchor="t">
            <a:noAutofit/>
          </a:bodyPr>
          <a:lstStyle/>
          <a:p>
            <a:pPr>
              <a:lnSpc>
                <a:spcPct val="110000"/>
              </a:lnSpc>
            </a:pPr>
            <a:r>
              <a:rPr kumimoji="1" lang="ja-JP" altLang="en-US" sz="1800" b="1" dirty="0">
                <a:solidFill>
                  <a:schemeClr val="tx1"/>
                </a:solidFill>
              </a:rPr>
              <a:t>新学期が始まるのは８月。学校は、前期・後期の２学期制です。</a:t>
            </a:r>
            <a:endParaRPr lang="en-US" altLang="ja-JP" sz="1800" b="1" dirty="0">
              <a:solidFill>
                <a:schemeClr val="tx1"/>
              </a:solidFill>
              <a:ea typeface="Meiryo"/>
            </a:endParaRPr>
          </a:p>
          <a:p>
            <a:pPr>
              <a:lnSpc>
                <a:spcPct val="110000"/>
              </a:lnSpc>
            </a:pPr>
            <a:r>
              <a:rPr kumimoji="1" lang="ja-JP" altLang="en-US" sz="1800" b="1" dirty="0">
                <a:solidFill>
                  <a:schemeClr val="tx1"/>
                </a:solidFill>
              </a:rPr>
              <a:t>１学期は８月中旬から１２月中旬まで、後期は１月上旬から６月上旬までです。</a:t>
            </a:r>
            <a:endParaRPr lang="en-US" altLang="ja-JP" sz="1800" b="1" dirty="0">
              <a:solidFill>
                <a:schemeClr val="tx1"/>
              </a:solidFill>
              <a:ea typeface="Meiryo"/>
            </a:endParaRPr>
          </a:p>
          <a:p>
            <a:pPr>
              <a:lnSpc>
                <a:spcPct val="110000"/>
              </a:lnSpc>
            </a:pPr>
            <a:r>
              <a:rPr kumimoji="1" lang="ja-JP" altLang="en-US" sz="1800" b="1" dirty="0">
                <a:solidFill>
                  <a:schemeClr val="tx1"/>
                </a:solidFill>
              </a:rPr>
              <a:t>夏休みが６月上旬から８月中旬まであり、秋休みは１０月中旬、クリスマス休暇が２週間ほど、春休みなどのお休みがあります。日本よりお休みが多いです。</a:t>
            </a:r>
            <a:endParaRPr lang="en-US" altLang="ja-JP" sz="1800" b="1" dirty="0">
              <a:solidFill>
                <a:schemeClr val="tx1"/>
              </a:solidFill>
              <a:ea typeface="Meiryo"/>
            </a:endParaRPr>
          </a:p>
          <a:p>
            <a:pPr>
              <a:lnSpc>
                <a:spcPct val="110000"/>
              </a:lnSpc>
            </a:pPr>
            <a:r>
              <a:rPr kumimoji="1" lang="ja-JP" altLang="en-US" sz="1800" b="1" dirty="0">
                <a:solidFill>
                  <a:schemeClr val="tx1"/>
                </a:solidFill>
              </a:rPr>
              <a:t>給食は学校のカフェテリア（食堂）で食べます。クラッカー、サラダ、パン、スープなどすきなものを好きなだけ自分で取って食べます。おやつを食べることもあります。</a:t>
            </a:r>
            <a:endParaRPr lang="ja-JP" altLang="en-US" sz="1800" b="1" dirty="0">
              <a:solidFill>
                <a:schemeClr val="tx1"/>
              </a:solidFill>
              <a:ea typeface="Meiryo"/>
            </a:endParaRPr>
          </a:p>
        </p:txBody>
      </p:sp>
      <p:pic>
        <p:nvPicPr>
          <p:cNvPr id="7" name="図 6" descr="皿の上の食べ物&#10;&#10;自動的に生成された説明">
            <a:extLst>
              <a:ext uri="{FF2B5EF4-FFF2-40B4-BE49-F238E27FC236}">
                <a16:creationId xmlns:a16="http://schemas.microsoft.com/office/drawing/2014/main" id="{02B29D81-E3DB-568A-1C8A-FB0B358FDFCD}"/>
              </a:ext>
            </a:extLst>
          </p:cNvPr>
          <p:cNvPicPr>
            <a:picLocks noChangeAspect="1"/>
          </p:cNvPicPr>
          <p:nvPr/>
        </p:nvPicPr>
        <p:blipFill rotWithShape="1">
          <a:blip r:embed="rId3">
            <a:extLst>
              <a:ext uri="{28A0092B-C50C-407E-A947-70E740481C1C}">
                <a14:useLocalDpi xmlns:a14="http://schemas.microsoft.com/office/drawing/2010/main" val="0"/>
              </a:ext>
            </a:extLst>
          </a:blip>
          <a:srcRect t="3328" b="1513"/>
          <a:stretch/>
        </p:blipFill>
        <p:spPr>
          <a:xfrm>
            <a:off x="160021" y="3315050"/>
            <a:ext cx="4884419" cy="3485972"/>
          </a:xfrm>
          <a:custGeom>
            <a:avLst/>
            <a:gdLst/>
            <a:ahLst/>
            <a:cxnLst/>
            <a:rect l="l" t="t" r="r" b="b"/>
            <a:pathLst>
              <a:path w="6096000" h="4350654">
                <a:moveTo>
                  <a:pt x="1562954" y="527"/>
                </a:moveTo>
                <a:cubicBezTo>
                  <a:pt x="1661920" y="-296"/>
                  <a:pt x="1764108" y="-209"/>
                  <a:pt x="1869435" y="1176"/>
                </a:cubicBezTo>
                <a:cubicBezTo>
                  <a:pt x="2150307" y="4869"/>
                  <a:pt x="2453503" y="17798"/>
                  <a:pt x="2777467" y="47348"/>
                </a:cubicBezTo>
                <a:cubicBezTo>
                  <a:pt x="3574917" y="106450"/>
                  <a:pt x="5070133" y="-11753"/>
                  <a:pt x="5701446" y="32573"/>
                </a:cubicBezTo>
                <a:cubicBezTo>
                  <a:pt x="5759594" y="37421"/>
                  <a:pt x="5891078" y="40502"/>
                  <a:pt x="6079683" y="42182"/>
                </a:cubicBezTo>
                <a:lnTo>
                  <a:pt x="6096000" y="42290"/>
                </a:lnTo>
                <a:lnTo>
                  <a:pt x="6096000" y="4350654"/>
                </a:lnTo>
                <a:lnTo>
                  <a:pt x="0" y="4350654"/>
                </a:lnTo>
                <a:lnTo>
                  <a:pt x="0" y="18776"/>
                </a:lnTo>
                <a:lnTo>
                  <a:pt x="147225" y="29356"/>
                </a:lnTo>
                <a:cubicBezTo>
                  <a:pt x="491333" y="43121"/>
                  <a:pt x="969157" y="5461"/>
                  <a:pt x="1562954" y="527"/>
                </a:cubicBezTo>
                <a:close/>
              </a:path>
            </a:pathLst>
          </a:custGeom>
        </p:spPr>
      </p:pic>
      <p:pic>
        <p:nvPicPr>
          <p:cNvPr id="5" name="図 4" descr="レストランで食事をする少年&#10;&#10;中程度の精度で自動的に生成された説明">
            <a:extLst>
              <a:ext uri="{FF2B5EF4-FFF2-40B4-BE49-F238E27FC236}">
                <a16:creationId xmlns:a16="http://schemas.microsoft.com/office/drawing/2014/main" id="{CA274539-FBE7-F0EE-5D85-BF4296231E8D}"/>
              </a:ext>
            </a:extLst>
          </p:cNvPr>
          <p:cNvPicPr>
            <a:picLocks noChangeAspect="1"/>
          </p:cNvPicPr>
          <p:nvPr/>
        </p:nvPicPr>
        <p:blipFill rotWithShape="1">
          <a:blip r:embed="rId4">
            <a:extLst>
              <a:ext uri="{28A0092B-C50C-407E-A947-70E740481C1C}">
                <a14:useLocalDpi xmlns:a14="http://schemas.microsoft.com/office/drawing/2010/main" val="0"/>
              </a:ext>
            </a:extLst>
          </a:blip>
          <a:srcRect l="406" r="4659" b="-1"/>
          <a:stretch/>
        </p:blipFill>
        <p:spPr>
          <a:xfrm>
            <a:off x="7199403" y="3314609"/>
            <a:ext cx="4885316" cy="3486413"/>
          </a:xfrm>
          <a:custGeom>
            <a:avLst/>
            <a:gdLst/>
            <a:ahLst/>
            <a:cxnLst/>
            <a:rect l="l" t="t" r="r" b="b"/>
            <a:pathLst>
              <a:path w="6096000" h="4350419">
                <a:moveTo>
                  <a:pt x="6096000" y="0"/>
                </a:moveTo>
                <a:lnTo>
                  <a:pt x="6096000" y="4350419"/>
                </a:lnTo>
                <a:lnTo>
                  <a:pt x="0" y="4350419"/>
                </a:lnTo>
                <a:lnTo>
                  <a:pt x="0" y="42055"/>
                </a:lnTo>
                <a:lnTo>
                  <a:pt x="135593" y="42951"/>
                </a:lnTo>
                <a:cubicBezTo>
                  <a:pt x="1366646" y="48664"/>
                  <a:pt x="4319001" y="11938"/>
                  <a:pt x="5996894" y="628"/>
                </a:cubicBezTo>
                <a:close/>
              </a:path>
            </a:pathLst>
          </a:custGeom>
        </p:spPr>
      </p:pic>
      <p:pic>
        <p:nvPicPr>
          <p:cNvPr id="6" name="図 5" descr="木製テーブルの上にある食事と飲み物&#10;&#10;自動的に生成された説明">
            <a:extLst>
              <a:ext uri="{FF2B5EF4-FFF2-40B4-BE49-F238E27FC236}">
                <a16:creationId xmlns:a16="http://schemas.microsoft.com/office/drawing/2014/main" id="{AAE4ACD5-7490-EA87-E565-15C900920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729" y="3371587"/>
            <a:ext cx="3190568" cy="2127045"/>
          </a:xfrm>
          <a:prstGeom prst="rect">
            <a:avLst/>
          </a:prstGeom>
        </p:spPr>
      </p:pic>
    </p:spTree>
    <p:extLst>
      <p:ext uri="{BB962C8B-B14F-4D97-AF65-F5344CB8AC3E}">
        <p14:creationId xmlns:p14="http://schemas.microsoft.com/office/powerpoint/2010/main" val="811451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タイトル 1">
            <a:extLst>
              <a:ext uri="{FF2B5EF4-FFF2-40B4-BE49-F238E27FC236}">
                <a16:creationId xmlns:a16="http://schemas.microsoft.com/office/drawing/2014/main" id="{C2BCE29A-43EA-96A3-B85F-B80717B013E7}"/>
              </a:ext>
            </a:extLst>
          </p:cNvPr>
          <p:cNvSpPr>
            <a:spLocks noGrp="1"/>
          </p:cNvSpPr>
          <p:nvPr>
            <p:ph type="title"/>
          </p:nvPr>
        </p:nvSpPr>
        <p:spPr>
          <a:xfrm>
            <a:off x="720000" y="619201"/>
            <a:ext cx="5003800" cy="1477328"/>
          </a:xfrm>
        </p:spPr>
        <p:txBody>
          <a:bodyPr>
            <a:normAutofit/>
          </a:bodyPr>
          <a:lstStyle/>
          <a:p>
            <a:r>
              <a:rPr kumimoji="1" lang="ja-JP" altLang="en-US" sz="3200"/>
              <a:t>フィンランドの生活</a:t>
            </a:r>
          </a:p>
        </p:txBody>
      </p:sp>
      <p:pic>
        <p:nvPicPr>
          <p:cNvPr id="5" name="図 4" descr="夕日と木々&#10;&#10;自動的に生成された説明">
            <a:extLst>
              <a:ext uri="{FF2B5EF4-FFF2-40B4-BE49-F238E27FC236}">
                <a16:creationId xmlns:a16="http://schemas.microsoft.com/office/drawing/2014/main" id="{406FD0B7-EACD-6F1B-C931-75FBA511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80" y="1976285"/>
            <a:ext cx="5825408" cy="3888460"/>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コンテンツ プレースホルダー 2">
            <a:extLst>
              <a:ext uri="{FF2B5EF4-FFF2-40B4-BE49-F238E27FC236}">
                <a16:creationId xmlns:a16="http://schemas.microsoft.com/office/drawing/2014/main" id="{CA54411A-DB88-3691-F91B-A11F3F5F2D35}"/>
              </a:ext>
            </a:extLst>
          </p:cNvPr>
          <p:cNvSpPr>
            <a:spLocks noGrp="1"/>
          </p:cNvSpPr>
          <p:nvPr>
            <p:ph idx="1"/>
          </p:nvPr>
        </p:nvSpPr>
        <p:spPr>
          <a:xfrm>
            <a:off x="6480000" y="633599"/>
            <a:ext cx="5348206" cy="5796697"/>
          </a:xfrm>
        </p:spPr>
        <p:txBody>
          <a:bodyPr lIns="109728" tIns="109728" rIns="109728" bIns="91440" anchor="t">
            <a:normAutofit/>
          </a:bodyPr>
          <a:lstStyle/>
          <a:p>
            <a:pPr marL="0" indent="0">
              <a:buNone/>
            </a:pPr>
            <a:r>
              <a:rPr kumimoji="1" lang="ja-JP" altLang="en-US" sz="2400" b="1" dirty="0"/>
              <a:t>　</a:t>
            </a:r>
            <a:r>
              <a:rPr kumimoji="1" lang="ja-JP" altLang="en-US" sz="2400" b="1">
                <a:solidFill>
                  <a:schemeClr val="tx1"/>
                </a:solidFill>
              </a:rPr>
              <a:t>フィンランドは、国土の３分の１が北極圏に位置するので、１年の半分以上は寒く、暗い日が続きます。</a:t>
            </a:r>
            <a:endParaRPr lang="en-US" altLang="ja-JP" sz="2400" b="1">
              <a:solidFill>
                <a:schemeClr val="tx1"/>
              </a:solidFill>
              <a:ea typeface="Meiryo"/>
            </a:endParaRPr>
          </a:p>
          <a:p>
            <a:pPr marL="0" indent="0">
              <a:buNone/>
            </a:pPr>
            <a:r>
              <a:rPr kumimoji="1" lang="ja-JP" altLang="en-US" sz="2400" b="1">
                <a:solidFill>
                  <a:schemeClr val="tx1"/>
                </a:solidFill>
              </a:rPr>
              <a:t>　一方、６月から８月は白夜（びゃくや）のシーズンで、太陽が夜遅くまで沈みません。夜の１０時くらいにようやく暗くなってきます。</a:t>
            </a:r>
            <a:endParaRPr lang="en-US" altLang="ja-JP" sz="2400" b="1">
              <a:solidFill>
                <a:schemeClr val="tx1"/>
              </a:solidFill>
              <a:ea typeface="Meiryo"/>
            </a:endParaRPr>
          </a:p>
          <a:p>
            <a:pPr marL="0" indent="0">
              <a:buNone/>
            </a:pPr>
            <a:r>
              <a:rPr kumimoji="1" lang="ja-JP" altLang="en-US" sz="2400" b="1">
                <a:solidFill>
                  <a:schemeClr val="tx1"/>
                </a:solidFill>
              </a:rPr>
              <a:t>　８月の半ばを過ぎると日が短くなり、９月から１０月にかけては気温が急激にさがるので、コートが欠かせません。</a:t>
            </a:r>
            <a:endParaRPr lang="en-US" altLang="ja-JP" sz="2400" b="1">
              <a:solidFill>
                <a:schemeClr val="tx1"/>
              </a:solidFill>
              <a:ea typeface="Meiryo"/>
            </a:endParaRPr>
          </a:p>
          <a:p>
            <a:endParaRPr lang="ja-JP" altLang="en-US">
              <a:solidFill>
                <a:schemeClr val="tx1"/>
              </a:solidFill>
              <a:ea typeface="Meiryo"/>
            </a:endParaRPr>
          </a:p>
        </p:txBody>
      </p:sp>
    </p:spTree>
    <p:extLst>
      <p:ext uri="{BB962C8B-B14F-4D97-AF65-F5344CB8AC3E}">
        <p14:creationId xmlns:p14="http://schemas.microsoft.com/office/powerpoint/2010/main" val="402466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8C7EA29-8D60-62B3-8A53-D654C78430FC}"/>
              </a:ext>
            </a:extLst>
          </p:cNvPr>
          <p:cNvSpPr>
            <a:spLocks noGrp="1"/>
          </p:cNvSpPr>
          <p:nvPr>
            <p:ph type="title"/>
          </p:nvPr>
        </p:nvSpPr>
        <p:spPr>
          <a:xfrm>
            <a:off x="6480000" y="260555"/>
            <a:ext cx="4991961" cy="1477328"/>
          </a:xfrm>
        </p:spPr>
        <p:txBody>
          <a:bodyPr wrap="square" anchor="ctr">
            <a:noAutofit/>
          </a:bodyPr>
          <a:lstStyle/>
          <a:p>
            <a:r>
              <a:rPr kumimoji="1" lang="ja-JP" altLang="en-US" sz="4000" dirty="0"/>
              <a:t>フィンランドの</a:t>
            </a:r>
            <a:br>
              <a:rPr kumimoji="1" lang="en-US" altLang="ja-JP" sz="4000" dirty="0"/>
            </a:br>
            <a:r>
              <a:rPr kumimoji="1" lang="ja-JP" altLang="en-US" sz="4000" dirty="0"/>
              <a:t>スポーツ</a:t>
            </a:r>
          </a:p>
        </p:txBody>
      </p:sp>
      <p:pic>
        <p:nvPicPr>
          <p:cNvPr id="5" name="図 4" descr="アイスホッケーの選手たち&#10;&#10;自動的に生成された説明">
            <a:extLst>
              <a:ext uri="{FF2B5EF4-FFF2-40B4-BE49-F238E27FC236}">
                <a16:creationId xmlns:a16="http://schemas.microsoft.com/office/drawing/2014/main" id="{70A85CC7-F78B-0C6B-87EB-F4719F0B0E67}"/>
              </a:ext>
            </a:extLst>
          </p:cNvPr>
          <p:cNvPicPr>
            <a:picLocks noChangeAspect="1"/>
          </p:cNvPicPr>
          <p:nvPr/>
        </p:nvPicPr>
        <p:blipFill rotWithShape="1">
          <a:blip r:embed="rId3">
            <a:extLst>
              <a:ext uri="{28A0092B-C50C-407E-A947-70E740481C1C}">
                <a14:useLocalDpi xmlns:a14="http://schemas.microsoft.com/office/drawing/2010/main" val="0"/>
              </a:ext>
            </a:extLst>
          </a:blip>
          <a:srcRect l="24258" r="20647"/>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コンテンツ プレースホルダー 2">
            <a:extLst>
              <a:ext uri="{FF2B5EF4-FFF2-40B4-BE49-F238E27FC236}">
                <a16:creationId xmlns:a16="http://schemas.microsoft.com/office/drawing/2014/main" id="{D2DB3391-8AFE-0C9E-B277-6D253319676A}"/>
              </a:ext>
            </a:extLst>
          </p:cNvPr>
          <p:cNvSpPr>
            <a:spLocks noGrp="1"/>
          </p:cNvSpPr>
          <p:nvPr>
            <p:ph idx="1"/>
          </p:nvPr>
        </p:nvSpPr>
        <p:spPr>
          <a:xfrm>
            <a:off x="6480000" y="1917290"/>
            <a:ext cx="5495690" cy="4680155"/>
          </a:xfrm>
        </p:spPr>
        <p:txBody>
          <a:bodyPr lIns="109728" tIns="109728" rIns="109728" bIns="91440" anchor="t">
            <a:normAutofit lnSpcReduction="10000"/>
          </a:bodyPr>
          <a:lstStyle/>
          <a:p>
            <a:pPr marL="0" indent="0">
              <a:buNone/>
            </a:pPr>
            <a:r>
              <a:rPr kumimoji="1" lang="ja-JP" altLang="en-US" sz="2800" b="1" dirty="0">
                <a:solidFill>
                  <a:schemeClr val="tx1"/>
                </a:solidFill>
              </a:rPr>
              <a:t>ウィンタースポーツがさかんなフィンランドで１番人気なのはアイスホッケーです。プロのアイスホッケーリーグ「</a:t>
            </a:r>
            <a:r>
              <a:rPr kumimoji="1" lang="en-US" altLang="ja-JP" sz="2800" b="1" dirty="0">
                <a:solidFill>
                  <a:schemeClr val="tx1"/>
                </a:solidFill>
              </a:rPr>
              <a:t>SM</a:t>
            </a:r>
            <a:r>
              <a:rPr kumimoji="1" lang="ja-JP" altLang="en-US" sz="2800" b="1" dirty="0">
                <a:solidFill>
                  <a:schemeClr val="tx1"/>
                </a:solidFill>
              </a:rPr>
              <a:t>リーガ」があります。</a:t>
            </a:r>
            <a:endParaRPr lang="en-US" altLang="ja-JP" sz="2800" b="1" dirty="0">
              <a:solidFill>
                <a:schemeClr val="tx1"/>
              </a:solidFill>
              <a:ea typeface="Meiryo"/>
            </a:endParaRPr>
          </a:p>
          <a:p>
            <a:pPr marL="0" indent="0">
              <a:buNone/>
            </a:pPr>
            <a:r>
              <a:rPr kumimoji="1" lang="ja-JP" altLang="en-US" sz="2800" b="1" dirty="0">
                <a:solidFill>
                  <a:schemeClr val="tx1"/>
                </a:solidFill>
              </a:rPr>
              <a:t>冬になると学校の運動場に水をまいてこおらせてつくるスケートリンクで、アイスホッケーを楽しみます。</a:t>
            </a:r>
            <a:endParaRPr lang="ja-JP" altLang="en-US" sz="2800" b="1" dirty="0">
              <a:solidFill>
                <a:schemeClr val="tx1"/>
              </a:solidFill>
              <a:ea typeface="Meiryo"/>
            </a:endParaRPr>
          </a:p>
        </p:txBody>
      </p:sp>
    </p:spTree>
    <p:extLst>
      <p:ext uri="{BB962C8B-B14F-4D97-AF65-F5344CB8AC3E}">
        <p14:creationId xmlns:p14="http://schemas.microsoft.com/office/powerpoint/2010/main" val="415773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72FC0-9B68-EAE1-AF03-D2F99A4A266C}"/>
              </a:ext>
            </a:extLst>
          </p:cNvPr>
          <p:cNvSpPr>
            <a:spLocks noGrp="1"/>
          </p:cNvSpPr>
          <p:nvPr>
            <p:ph type="title"/>
          </p:nvPr>
        </p:nvSpPr>
        <p:spPr>
          <a:xfrm>
            <a:off x="346620" y="436320"/>
            <a:ext cx="10728322" cy="1477328"/>
          </a:xfrm>
        </p:spPr>
        <p:txBody>
          <a:bodyPr/>
          <a:lstStyle/>
          <a:p>
            <a:r>
              <a:rPr kumimoji="1" lang="ja-JP" altLang="en-US"/>
              <a:t>オーロラ</a:t>
            </a:r>
          </a:p>
        </p:txBody>
      </p:sp>
      <p:sp>
        <p:nvSpPr>
          <p:cNvPr id="3" name="コンテンツ プレースホルダー 2">
            <a:extLst>
              <a:ext uri="{FF2B5EF4-FFF2-40B4-BE49-F238E27FC236}">
                <a16:creationId xmlns:a16="http://schemas.microsoft.com/office/drawing/2014/main" id="{4F3F7FA4-9769-20AD-9798-EEFB14281155}"/>
              </a:ext>
            </a:extLst>
          </p:cNvPr>
          <p:cNvSpPr>
            <a:spLocks noGrp="1"/>
          </p:cNvSpPr>
          <p:nvPr>
            <p:ph idx="1"/>
          </p:nvPr>
        </p:nvSpPr>
        <p:spPr>
          <a:xfrm>
            <a:off x="60960" y="1453870"/>
            <a:ext cx="3767362" cy="4908830"/>
          </a:xfrm>
        </p:spPr>
        <p:txBody>
          <a:bodyPr lIns="109728" tIns="109728" rIns="109728" bIns="91440" anchor="t"/>
          <a:lstStyle/>
          <a:p>
            <a:pPr marL="0" indent="0">
              <a:buNone/>
            </a:pPr>
            <a:r>
              <a:rPr kumimoji="1" lang="ja-JP" altLang="en-US" sz="2400" b="1">
                <a:solidFill>
                  <a:schemeClr val="tx1"/>
                </a:solidFill>
              </a:rPr>
              <a:t>秋から春にかけて、夜空に幻想的な光のカーテン、オーロラが出現します。北に行けば行くほどオーロラが見られる可能性が上がり、最も北にあるラップランド地方では、１年に２００回くらいオーロラが出現するそうです。</a:t>
            </a:r>
            <a:endParaRPr lang="ja-JP" altLang="en-US" sz="2400" b="1">
              <a:solidFill>
                <a:schemeClr val="tx1"/>
              </a:solidFill>
              <a:ea typeface="Meiryo"/>
            </a:endParaRPr>
          </a:p>
        </p:txBody>
      </p:sp>
      <p:pic>
        <p:nvPicPr>
          <p:cNvPr id="5" name="図 4" descr="水, 雨 が含まれている画像&#10;&#10;自動的に生成された説明">
            <a:extLst>
              <a:ext uri="{FF2B5EF4-FFF2-40B4-BE49-F238E27FC236}">
                <a16:creationId xmlns:a16="http://schemas.microsoft.com/office/drawing/2014/main" id="{6921B1B3-95CA-BE14-91A9-6F96D5000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803" y="1121690"/>
            <a:ext cx="8206525" cy="4616170"/>
          </a:xfrm>
          <a:prstGeom prst="rect">
            <a:avLst/>
          </a:prstGeom>
        </p:spPr>
      </p:pic>
    </p:spTree>
    <p:extLst>
      <p:ext uri="{BB962C8B-B14F-4D97-AF65-F5344CB8AC3E}">
        <p14:creationId xmlns:p14="http://schemas.microsoft.com/office/powerpoint/2010/main" val="350340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97999-E376-E1F4-0D5D-9A4AC949ED71}"/>
              </a:ext>
            </a:extLst>
          </p:cNvPr>
          <p:cNvSpPr>
            <a:spLocks noGrp="1"/>
          </p:cNvSpPr>
          <p:nvPr>
            <p:ph type="title"/>
          </p:nvPr>
        </p:nvSpPr>
        <p:spPr/>
        <p:txBody>
          <a:bodyPr/>
          <a:lstStyle/>
          <a:p>
            <a:r>
              <a:rPr kumimoji="1" lang="ja-JP" altLang="en-US"/>
              <a:t>一家に一つはあるサウナ</a:t>
            </a:r>
          </a:p>
        </p:txBody>
      </p:sp>
      <p:sp>
        <p:nvSpPr>
          <p:cNvPr id="3" name="コンテンツ プレースホルダー 2">
            <a:extLst>
              <a:ext uri="{FF2B5EF4-FFF2-40B4-BE49-F238E27FC236}">
                <a16:creationId xmlns:a16="http://schemas.microsoft.com/office/drawing/2014/main" id="{7C83EE21-4699-4554-66EE-8926916F51E7}"/>
              </a:ext>
            </a:extLst>
          </p:cNvPr>
          <p:cNvSpPr>
            <a:spLocks noGrp="1"/>
          </p:cNvSpPr>
          <p:nvPr>
            <p:ph idx="1"/>
          </p:nvPr>
        </p:nvSpPr>
        <p:spPr>
          <a:xfrm>
            <a:off x="349914" y="1659180"/>
            <a:ext cx="4057739" cy="4579620"/>
          </a:xfrm>
        </p:spPr>
        <p:txBody>
          <a:bodyPr lIns="109728" tIns="109728" rIns="109728" bIns="91440" anchor="t"/>
          <a:lstStyle/>
          <a:p>
            <a:pPr marL="0" indent="0">
              <a:buNone/>
            </a:pPr>
            <a:r>
              <a:rPr kumimoji="1" lang="ja-JP" altLang="en-US" sz="2400" b="1" dirty="0">
                <a:solidFill>
                  <a:schemeClr val="tx1"/>
                </a:solidFill>
              </a:rPr>
              <a:t>「サウナ」はフィンランド語です。フィンランド人にとって欠かせない健康法で、約５５４万人の人口に対して２００～３００万のサウナがあるといわれています。</a:t>
            </a:r>
            <a:endParaRPr lang="en-US" altLang="ja-JP" sz="2400" b="1" dirty="0">
              <a:solidFill>
                <a:schemeClr val="tx1"/>
              </a:solidFill>
              <a:ea typeface="Meiryo"/>
            </a:endParaRPr>
          </a:p>
          <a:p>
            <a:pPr marL="0" indent="0">
              <a:buNone/>
            </a:pPr>
            <a:r>
              <a:rPr kumimoji="1" lang="ja-JP" altLang="en-US" sz="2400" b="1" dirty="0">
                <a:solidFill>
                  <a:schemeClr val="tx1"/>
                </a:solidFill>
              </a:rPr>
              <a:t>ヘルシンキの国会議事堂の中にもサウナがあります。</a:t>
            </a:r>
            <a:endParaRPr lang="ja-JP" altLang="en-US" sz="2400" b="1" dirty="0">
              <a:solidFill>
                <a:schemeClr val="tx1"/>
              </a:solidFill>
              <a:ea typeface="Meiryo"/>
            </a:endParaRPr>
          </a:p>
        </p:txBody>
      </p:sp>
      <p:pic>
        <p:nvPicPr>
          <p:cNvPr id="7" name="図 6" descr="屋外, 建物, 座る, ストリート が含まれている画像&#10;&#10;自動的に生成された説明">
            <a:extLst>
              <a:ext uri="{FF2B5EF4-FFF2-40B4-BE49-F238E27FC236}">
                <a16:creationId xmlns:a16="http://schemas.microsoft.com/office/drawing/2014/main" id="{4B792F4D-D633-2C28-D8FC-72DFCB1F3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348" y="3818781"/>
            <a:ext cx="4260985" cy="2835492"/>
          </a:xfrm>
          <a:prstGeom prst="rect">
            <a:avLst/>
          </a:prstGeom>
        </p:spPr>
      </p:pic>
      <p:pic>
        <p:nvPicPr>
          <p:cNvPr id="5" name="図 4" descr="木製床があるキッチン&#10;&#10;低い精度で自動的に生成された説明">
            <a:extLst>
              <a:ext uri="{FF2B5EF4-FFF2-40B4-BE49-F238E27FC236}">
                <a16:creationId xmlns:a16="http://schemas.microsoft.com/office/drawing/2014/main" id="{D0A11A16-6AED-5D4E-1522-4B0B0937E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250" y="1357864"/>
            <a:ext cx="4712235" cy="3534176"/>
          </a:xfrm>
          <a:prstGeom prst="rect">
            <a:avLst/>
          </a:prstGeom>
        </p:spPr>
      </p:pic>
    </p:spTree>
    <p:extLst>
      <p:ext uri="{BB962C8B-B14F-4D97-AF65-F5344CB8AC3E}">
        <p14:creationId xmlns:p14="http://schemas.microsoft.com/office/powerpoint/2010/main" val="4190508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9DD68-C1B9-E1FA-F839-5B4F27EBC9AE}"/>
              </a:ext>
            </a:extLst>
          </p:cNvPr>
          <p:cNvSpPr>
            <a:spLocks noGrp="1"/>
          </p:cNvSpPr>
          <p:nvPr>
            <p:ph type="title"/>
          </p:nvPr>
        </p:nvSpPr>
        <p:spPr/>
        <p:txBody>
          <a:bodyPr/>
          <a:lstStyle/>
          <a:p>
            <a:r>
              <a:rPr kumimoji="1" lang="ja-JP" altLang="en-US"/>
              <a:t>ムーミンのふるさと</a:t>
            </a:r>
          </a:p>
        </p:txBody>
      </p:sp>
      <p:sp>
        <p:nvSpPr>
          <p:cNvPr id="3" name="コンテンツ プレースホルダー 2">
            <a:extLst>
              <a:ext uri="{FF2B5EF4-FFF2-40B4-BE49-F238E27FC236}">
                <a16:creationId xmlns:a16="http://schemas.microsoft.com/office/drawing/2014/main" id="{3752BB71-6702-2FBF-10DC-61E4AE1793FF}"/>
              </a:ext>
            </a:extLst>
          </p:cNvPr>
          <p:cNvSpPr>
            <a:spLocks noGrp="1"/>
          </p:cNvSpPr>
          <p:nvPr>
            <p:ph idx="1"/>
          </p:nvPr>
        </p:nvSpPr>
        <p:spPr>
          <a:xfrm>
            <a:off x="182880" y="1447800"/>
            <a:ext cx="3714750" cy="5013960"/>
          </a:xfrm>
        </p:spPr>
        <p:txBody>
          <a:bodyPr lIns="109728" tIns="109728" rIns="109728" bIns="91440" anchor="t"/>
          <a:lstStyle/>
          <a:p>
            <a:pPr marL="0" indent="0">
              <a:buNone/>
            </a:pPr>
            <a:r>
              <a:rPr kumimoji="1" lang="ja-JP" altLang="en-US" b="1"/>
              <a:t>　</a:t>
            </a:r>
            <a:r>
              <a:rPr kumimoji="1" lang="ja-JP" altLang="en-US" b="1">
                <a:solidFill>
                  <a:schemeClr val="tx1"/>
                </a:solidFill>
              </a:rPr>
              <a:t>日本でも人気のキャラクター、ムーミン。</a:t>
            </a:r>
            <a:endParaRPr lang="en-US" altLang="ja-JP" b="1">
              <a:solidFill>
                <a:schemeClr val="tx1"/>
              </a:solidFill>
              <a:ea typeface="Meiryo"/>
            </a:endParaRPr>
          </a:p>
          <a:p>
            <a:pPr marL="0" indent="0">
              <a:buNone/>
            </a:pPr>
            <a:r>
              <a:rPr kumimoji="1" lang="ja-JP" altLang="en-US" b="1">
                <a:solidFill>
                  <a:schemeClr val="tx1"/>
                </a:solidFill>
              </a:rPr>
              <a:t>　白くて丸々として、大きな鼻をもつムーミン一家が、個性的な友達と楽しい冒険を繰り広げるお話です。　　</a:t>
            </a:r>
            <a:endParaRPr lang="en-US" altLang="ja-JP" b="1">
              <a:solidFill>
                <a:schemeClr val="tx1"/>
              </a:solidFill>
              <a:ea typeface="Meiryo"/>
            </a:endParaRPr>
          </a:p>
          <a:p>
            <a:pPr marL="0" indent="0">
              <a:buNone/>
            </a:pPr>
            <a:r>
              <a:rPr kumimoji="1" lang="ja-JP" altLang="en-US" b="1">
                <a:solidFill>
                  <a:schemeClr val="tx1"/>
                </a:solidFill>
              </a:rPr>
              <a:t>　フィンラドにはムーミンのテーマパークがあったり、生活雑貨として街中でたくさん売られていたりと</a:t>
            </a:r>
            <a:endParaRPr lang="en-US" altLang="ja-JP" b="1">
              <a:solidFill>
                <a:schemeClr val="tx1"/>
              </a:solidFill>
              <a:ea typeface="Meiryo"/>
            </a:endParaRPr>
          </a:p>
          <a:p>
            <a:pPr marL="0" indent="0">
              <a:buNone/>
            </a:pPr>
            <a:r>
              <a:rPr kumimoji="1" lang="ja-JP" altLang="en-US" b="1">
                <a:solidFill>
                  <a:schemeClr val="tx1"/>
                </a:solidFill>
              </a:rPr>
              <a:t>ムーミンをより身近に感じることができます。</a:t>
            </a:r>
            <a:endParaRPr lang="en-US" altLang="ja-JP" b="1">
              <a:solidFill>
                <a:schemeClr val="tx1"/>
              </a:solidFill>
              <a:ea typeface="Meiryo"/>
            </a:endParaRPr>
          </a:p>
          <a:p>
            <a:endParaRPr lang="ja-JP" altLang="en-US">
              <a:solidFill>
                <a:schemeClr val="tx1"/>
              </a:solidFill>
              <a:ea typeface="Meiryo"/>
            </a:endParaRPr>
          </a:p>
        </p:txBody>
      </p:sp>
      <p:pic>
        <p:nvPicPr>
          <p:cNvPr id="7" name="図 6" descr="抽象, 挿絵 が含まれている画像&#10;&#10;自動的に生成された説明">
            <a:extLst>
              <a:ext uri="{FF2B5EF4-FFF2-40B4-BE49-F238E27FC236}">
                <a16:creationId xmlns:a16="http://schemas.microsoft.com/office/drawing/2014/main" id="{73F3A8A3-A9AC-1FAC-3325-C7B952CDF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220" y="224790"/>
            <a:ext cx="3307080" cy="3307080"/>
          </a:xfrm>
          <a:prstGeom prst="rect">
            <a:avLst/>
          </a:prstGeom>
        </p:spPr>
      </p:pic>
      <p:pic>
        <p:nvPicPr>
          <p:cNvPr id="5" name="図 4" descr="人形, 建物, 写真, スキー が含まれている画像&#10;&#10;自動的に生成された説明">
            <a:extLst>
              <a:ext uri="{FF2B5EF4-FFF2-40B4-BE49-F238E27FC236}">
                <a16:creationId xmlns:a16="http://schemas.microsoft.com/office/drawing/2014/main" id="{9B8157D0-5F03-1DE4-2B23-9E7086218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450" y="3651885"/>
            <a:ext cx="6915150" cy="2809875"/>
          </a:xfrm>
          <a:prstGeom prst="rect">
            <a:avLst/>
          </a:prstGeom>
        </p:spPr>
      </p:pic>
    </p:spTree>
    <p:extLst>
      <p:ext uri="{BB962C8B-B14F-4D97-AF65-F5344CB8AC3E}">
        <p14:creationId xmlns:p14="http://schemas.microsoft.com/office/powerpoint/2010/main" val="627289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obVTI">
  <a:themeElements>
    <a:clrScheme name="AnalogousFromDarkSeedLeftStep">
      <a:dk1>
        <a:srgbClr val="000000"/>
      </a:dk1>
      <a:lt1>
        <a:srgbClr val="FFFFFF"/>
      </a:lt1>
      <a:dk2>
        <a:srgbClr val="213B37"/>
      </a:dk2>
      <a:lt2>
        <a:srgbClr val="E8E5E2"/>
      </a:lt2>
      <a:accent1>
        <a:srgbClr val="2985E7"/>
      </a:accent1>
      <a:accent2>
        <a:srgbClr val="15B4C5"/>
      </a:accent2>
      <a:accent3>
        <a:srgbClr val="20B787"/>
      </a:accent3>
      <a:accent4>
        <a:srgbClr val="14BA40"/>
      </a:accent4>
      <a:accent5>
        <a:srgbClr val="38BA21"/>
      </a:accent5>
      <a:accent6>
        <a:srgbClr val="70B614"/>
      </a:accent6>
      <a:hlink>
        <a:srgbClr val="319332"/>
      </a:hlink>
      <a:folHlink>
        <a:srgbClr val="7F7F7F"/>
      </a:folHlink>
    </a:clrScheme>
    <a:fontScheme name="Blob">
      <a:majorFont>
        <a:latin typeface="Meiryo"/>
        <a:ea typeface=""/>
        <a:cs typeface=""/>
      </a:majorFont>
      <a:minorFont>
        <a:latin typeface="Meiry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93f10cc-021d-4834-98ef-f8de3d02cc79" xsi:nil="true"/>
    <lcf76f155ced4ddcb4097134ff3c332f xmlns="cfe01835-3540-4799-b7d4-6180dd3b31b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1BF8502567DA749AAEE1CF453B5C666" ma:contentTypeVersion="13" ma:contentTypeDescription="新しいドキュメントを作成します。" ma:contentTypeScope="" ma:versionID="7d90d743f0eebecfe25094e6e52f0e32">
  <xsd:schema xmlns:xsd="http://www.w3.org/2001/XMLSchema" xmlns:xs="http://www.w3.org/2001/XMLSchema" xmlns:p="http://schemas.microsoft.com/office/2006/metadata/properties" xmlns:ns2="cfe01835-3540-4799-b7d4-6180dd3b31b9" xmlns:ns3="993f10cc-021d-4834-98ef-f8de3d02cc79" targetNamespace="http://schemas.microsoft.com/office/2006/metadata/properties" ma:root="true" ma:fieldsID="ebcf63453248e3296488158e899bae5e" ns2:_="" ns3:_="">
    <xsd:import namespace="cfe01835-3540-4799-b7d4-6180dd3b31b9"/>
    <xsd:import namespace="993f10cc-021d-4834-98ef-f8de3d02cc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01835-3540-4799-b7d4-6180dd3b31b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ea488534-4e09-4783-a290-6e857909235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3f10cc-021d-4834-98ef-f8de3d02cc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28adbe7-196b-4197-a33e-f9edfbb02189}" ma:internalName="TaxCatchAll" ma:showField="CatchAllData" ma:web="993f10cc-021d-4834-98ef-f8de3d02cc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7D985-3E69-4DB9-A2A6-1720A85F9341}">
  <ds:schemaRefs>
    <ds:schemaRef ds:uri="993f10cc-021d-4834-98ef-f8de3d02cc79"/>
    <ds:schemaRef ds:uri="cfe01835-3540-4799-b7d4-6180dd3b3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156844-F304-4FAF-8971-5EA6E7DB337F}">
  <ds:schemaRefs>
    <ds:schemaRef ds:uri="http://schemas.microsoft.com/sharepoint/v3/contenttype/forms"/>
  </ds:schemaRefs>
</ds:datastoreItem>
</file>

<file path=customXml/itemProps3.xml><?xml version="1.0" encoding="utf-8"?>
<ds:datastoreItem xmlns:ds="http://schemas.openxmlformats.org/officeDocument/2006/customXml" ds:itemID="{55F03461-03D1-4114-97CF-2671860C468E}">
  <ds:schemaRefs>
    <ds:schemaRef ds:uri="993f10cc-021d-4834-98ef-f8de3d02cc79"/>
    <ds:schemaRef ds:uri="cfe01835-3540-4799-b7d4-6180dd3b3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313</TotalTime>
  <Words>1746</Words>
  <Application>Microsoft Office PowerPoint</Application>
  <PresentationFormat>ワイド画面</PresentationFormat>
  <Paragraphs>127</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Google Sans</vt:lpstr>
      <vt:lpstr>Meiryo</vt:lpstr>
      <vt:lpstr>游ゴシック</vt:lpstr>
      <vt:lpstr>Arial</vt:lpstr>
      <vt:lpstr>The Hand Extrablack</vt:lpstr>
      <vt:lpstr>BlobVTI</vt:lpstr>
      <vt:lpstr>フィンランド海外派遣研修報告</vt:lpstr>
      <vt:lpstr>渋谷区フィンランド共和国派遣研修事業とは？</vt:lpstr>
      <vt:lpstr>フィンランドはどこにある？ </vt:lpstr>
      <vt:lpstr>フィンランドの学校</vt:lpstr>
      <vt:lpstr>フィンランドの生活</vt:lpstr>
      <vt:lpstr>フィンランドの スポーツ</vt:lpstr>
      <vt:lpstr>オーロラ</vt:lpstr>
      <vt:lpstr>一家に一つはあるサウナ</vt:lpstr>
      <vt:lpstr>ムーミンのふるさと</vt:lpstr>
      <vt:lpstr>森のベリーはみんなのもの</vt:lpstr>
      <vt:lpstr>フィンランド クイズ</vt:lpstr>
      <vt:lpstr>【1】 フィンランドの学校がある場所はどこでしょう？</vt:lpstr>
      <vt:lpstr>〈正解は…〉</vt:lpstr>
      <vt:lpstr>【2】フィンランドには「世界一まずい」と言われている飴があります。 その名前はなんでしょうか？</vt:lpstr>
      <vt:lpstr>〈正解は…〉</vt:lpstr>
      <vt:lpstr>【3】フィンランドの森林の割合は何％でしょう？</vt:lpstr>
      <vt:lpstr>〈正解は…〉</vt:lpstr>
      <vt:lpstr>【4】 本当のサンタクロースが住んでいる国はどこでしょう？</vt:lpstr>
      <vt:lpstr>〈正解は…〉</vt:lpstr>
      <vt:lpstr>【5】 フィンランドのクリスマスと日本のクリスマスの違いは何でしょう？</vt:lpstr>
      <vt:lpstr>〈正解は…〉</vt:lpstr>
      <vt:lpstr>ご清聴 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フィンランドについてのクイズ</dc:title>
  <dc:creator>二連木　雅楽</dc:creator>
  <cp:lastModifiedBy>宇賀村　康子</cp:lastModifiedBy>
  <cp:revision>62</cp:revision>
  <dcterms:created xsi:type="dcterms:W3CDTF">2023-10-26T10:59:26Z</dcterms:created>
  <dcterms:modified xsi:type="dcterms:W3CDTF">2023-12-21T01:19:55Z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0x01010061BF8502567DA749AAEE1CF453B5C666</vt:lpwstr>
  </property>
  <property fmtid="{D5CDD505-2E9C-101B-9397-08002B2CF9AE}" pid="3" name="MediaServiceImageTags">
    <vt:lpwstr/>
  </property>
  <property fmtid="{D5CDD505-2E9C-101B-9397-08002B2CF9AE}" pid="4" name="MSIP_Label_43e764fd-dee3-4bcc-a0c3-48020a7f06fa_Enabled">
    <vt:lpwstr>true</vt:lpwstr>
  </property>
  <property fmtid="{D5CDD505-2E9C-101B-9397-08002B2CF9AE}" pid="5" name="MSIP_Label_43e764fd-dee3-4bcc-a0c3-48020a7f06fa_SetDate">
    <vt:lpwstr>2023-12-21T01:03:24Z</vt:lpwstr>
  </property>
  <property fmtid="{D5CDD505-2E9C-101B-9397-08002B2CF9AE}" pid="6" name="MSIP_Label_43e764fd-dee3-4bcc-a0c3-48020a7f06fa_Method">
    <vt:lpwstr>Standard</vt:lpwstr>
  </property>
  <property fmtid="{D5CDD505-2E9C-101B-9397-08002B2CF9AE}" pid="7" name="MSIP_Label_43e764fd-dee3-4bcc-a0c3-48020a7f06fa_Name">
    <vt:lpwstr>全体（他学校含む）‐編集可能</vt:lpwstr>
  </property>
  <property fmtid="{D5CDD505-2E9C-101B-9397-08002B2CF9AE}" pid="8" name="MSIP_Label_43e764fd-dee3-4bcc-a0c3-48020a7f06fa_SiteId">
    <vt:lpwstr>1e364d84-ee22-4ded-bc0d-6ea4a4e9e985</vt:lpwstr>
  </property>
  <property fmtid="{D5CDD505-2E9C-101B-9397-08002B2CF9AE}" pid="9" name="MSIP_Label_43e764fd-dee3-4bcc-a0c3-48020a7f06fa_ActionId">
    <vt:lpwstr>2b8443a6-c3bd-4b0d-91b7-84a4a211dba8</vt:lpwstr>
  </property>
  <property fmtid="{D5CDD505-2E9C-101B-9397-08002B2CF9AE}" pid="10" name="MSIP_Label_43e764fd-dee3-4bcc-a0c3-48020a7f06fa_ContentBits">
    <vt:lpwstr>8</vt:lpwstr>
  </property>
</Properties>
</file>