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8" r:id="rId2"/>
    <p:sldId id="259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8175"/>
            <a:ext cx="12318609" cy="6849825"/>
          </a:xfrm>
          <a:prstGeom prst="rect">
            <a:avLst/>
          </a:prstGeom>
        </p:spPr>
      </p:pic>
      <p:sp>
        <p:nvSpPr>
          <p:cNvPr id="20" name="角丸四角形 19"/>
          <p:cNvSpPr/>
          <p:nvPr userDrawn="1"/>
        </p:nvSpPr>
        <p:spPr>
          <a:xfrm>
            <a:off x="0" y="140677"/>
            <a:ext cx="2335237" cy="1083212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350498" y="323557"/>
            <a:ext cx="82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+mj-lt"/>
              </a:rPr>
              <a:t>匹</a:t>
            </a:r>
            <a:endParaRPr kumimoji="1" lang="ja-JP" altLang="en-US" sz="5400" b="1" dirty="0">
              <a:latin typeface="+mj-lt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1000935" y="140677"/>
            <a:ext cx="1069145" cy="6580798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2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64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73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11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10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19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18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9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 userDrawn="1"/>
        </p:nvSpPr>
        <p:spPr>
          <a:xfrm>
            <a:off x="70340" y="5591113"/>
            <a:ext cx="3513221" cy="901129"/>
          </a:xfrm>
          <a:prstGeom prst="roundRect">
            <a:avLst>
              <a:gd name="adj" fmla="val 3669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324546" y="220397"/>
            <a:ext cx="11584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今日は、昨日コラボノートにまとめてくれた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メダカのオスとメスが実際に見分けられるか、たしかめてみよう！！</a:t>
            </a:r>
            <a:endParaRPr kumimoji="1" lang="en-US" altLang="ja-JP" sz="4400" dirty="0" smtClean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70340" y="2728792"/>
            <a:ext cx="5448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【</a:t>
            </a:r>
            <a:r>
              <a:rPr kumimoji="1" lang="ja-JP" altLang="en-US" sz="2000" b="1" dirty="0" smtClean="0"/>
              <a:t>やり方</a:t>
            </a:r>
            <a:r>
              <a:rPr kumimoji="1" lang="en-US" altLang="ja-JP" sz="2000" b="1" dirty="0" smtClean="0"/>
              <a:t>】</a:t>
            </a:r>
          </a:p>
          <a:p>
            <a:r>
              <a:rPr lang="ja-JP" altLang="en-US" sz="2000" b="1" dirty="0" smtClean="0"/>
              <a:t>①さあ、まずこの写真には、何匹のメダカ</a:t>
            </a:r>
            <a:r>
              <a:rPr lang="ja-JP" altLang="en-US" sz="2000" b="1" dirty="0" smtClean="0"/>
              <a:t>が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いるでしょう？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クリックして数字を入力</a:t>
            </a:r>
            <a:r>
              <a:rPr lang="en-US" altLang="ja-JP" sz="2000" b="1" dirty="0" smtClean="0"/>
              <a:t>)</a:t>
            </a:r>
            <a:endParaRPr lang="en-US" altLang="ja-JP" sz="2000" b="1" dirty="0" smtClean="0"/>
          </a:p>
          <a:p>
            <a:endParaRPr lang="en-US" altLang="ja-JP" sz="2000" b="1" dirty="0"/>
          </a:p>
          <a:p>
            <a:r>
              <a:rPr lang="ja-JP" altLang="en-US" sz="2000" b="1" dirty="0" smtClean="0"/>
              <a:t>②メダカをよく見て、</a:t>
            </a:r>
            <a:endParaRPr lang="en-US" altLang="ja-JP" sz="2000" b="1" dirty="0" smtClean="0"/>
          </a:p>
          <a:p>
            <a:pPr algn="r"/>
            <a:r>
              <a:rPr lang="ja-JP" altLang="en-US" sz="2000" b="1" dirty="0" smtClean="0">
                <a:solidFill>
                  <a:srgbClr val="00B0F0"/>
                </a:solidFill>
              </a:rPr>
              <a:t>オス</a:t>
            </a:r>
            <a:r>
              <a:rPr lang="ja-JP" altLang="en-US" sz="2000" b="1" dirty="0" smtClean="0"/>
              <a:t>・</a:t>
            </a:r>
            <a:r>
              <a:rPr lang="ja-JP" altLang="en-US" sz="2000" b="1" dirty="0" smtClean="0">
                <a:solidFill>
                  <a:srgbClr val="FD8BEF"/>
                </a:solidFill>
              </a:rPr>
              <a:t>メス</a:t>
            </a:r>
            <a:r>
              <a:rPr lang="ja-JP" altLang="en-US" sz="2000" b="1" dirty="0" smtClean="0"/>
              <a:t>を見分けよう！</a:t>
            </a:r>
            <a:endParaRPr lang="en-US" altLang="ja-JP" sz="2000" b="1" dirty="0" smtClean="0"/>
          </a:p>
          <a:p>
            <a:pPr algn="ctr"/>
            <a:r>
              <a:rPr kumimoji="1" lang="ja-JP" altLang="en-US" sz="2000" b="1" dirty="0" smtClean="0">
                <a:solidFill>
                  <a:srgbClr val="00B0F0"/>
                </a:solidFill>
              </a:rPr>
              <a:t>オス</a:t>
            </a:r>
            <a:r>
              <a:rPr kumimoji="1" lang="ja-JP" altLang="en-US" sz="2000" b="1" dirty="0" smtClean="0"/>
              <a:t>→</a:t>
            </a:r>
            <a:r>
              <a:rPr kumimoji="1" lang="ja-JP" altLang="en-US" sz="2000" b="1" dirty="0" smtClean="0">
                <a:solidFill>
                  <a:srgbClr val="00B0F0"/>
                </a:solidFill>
              </a:rPr>
              <a:t>青い</a:t>
            </a:r>
            <a:r>
              <a:rPr kumimoji="1" lang="ja-JP" altLang="en-US" sz="2000" b="1" dirty="0" err="1" smtClean="0">
                <a:solidFill>
                  <a:srgbClr val="00B0F0"/>
                </a:solidFill>
              </a:rPr>
              <a:t>〇</a:t>
            </a:r>
            <a:endParaRPr kumimoji="1" lang="en-US" altLang="ja-JP" sz="2000" b="1" dirty="0" smtClean="0">
              <a:solidFill>
                <a:srgbClr val="00B0F0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rgbClr val="FD8BEF"/>
                </a:solidFill>
              </a:rPr>
              <a:t>メス</a:t>
            </a:r>
            <a:r>
              <a:rPr lang="ja-JP" altLang="en-US" sz="2000" b="1" dirty="0" smtClean="0"/>
              <a:t>→</a:t>
            </a:r>
            <a:r>
              <a:rPr lang="ja-JP" altLang="en-US" sz="2000" b="1" dirty="0" smtClean="0">
                <a:solidFill>
                  <a:srgbClr val="FD8BEF"/>
                </a:solidFill>
              </a:rPr>
              <a:t>赤い</a:t>
            </a:r>
            <a:r>
              <a:rPr lang="ja-JP" altLang="en-US" sz="2000" b="1" dirty="0" err="1" smtClean="0">
                <a:solidFill>
                  <a:srgbClr val="FD8BEF"/>
                </a:solidFill>
              </a:rPr>
              <a:t>〇</a:t>
            </a:r>
            <a:endParaRPr lang="en-US" altLang="ja-JP" sz="2000" b="1" dirty="0" smtClean="0">
              <a:solidFill>
                <a:srgbClr val="FD8BEF"/>
              </a:solidFill>
            </a:endParaRPr>
          </a:p>
          <a:p>
            <a:pPr algn="r"/>
            <a:r>
              <a:rPr kumimoji="1" lang="ja-JP" altLang="en-US" sz="2000" b="1" dirty="0" smtClean="0"/>
              <a:t>を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右からメダカの上に移動</a:t>
            </a:r>
            <a:r>
              <a:rPr kumimoji="1" lang="ja-JP" altLang="en-US" sz="2000" b="1" dirty="0" smtClean="0"/>
              <a:t>させよう</a:t>
            </a:r>
            <a:r>
              <a:rPr lang="ja-JP" altLang="en-US" sz="2000" b="1" dirty="0" smtClean="0"/>
              <a:t>。</a:t>
            </a:r>
            <a:endParaRPr kumimoji="1" lang="en-US" altLang="ja-JP" sz="2000" b="1" dirty="0" smtClean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/>
          <a:srcRect l="22105" t="11512" r="3514" b="14609"/>
          <a:stretch/>
        </p:blipFill>
        <p:spPr>
          <a:xfrm>
            <a:off x="5702968" y="2280449"/>
            <a:ext cx="6043555" cy="3782725"/>
          </a:xfrm>
          <a:prstGeom prst="rect">
            <a:avLst/>
          </a:prstGeom>
        </p:spPr>
      </p:pic>
      <p:grpSp>
        <p:nvGrpSpPr>
          <p:cNvPr id="10" name="グループ化 9"/>
          <p:cNvGrpSpPr/>
          <p:nvPr userDrawn="1"/>
        </p:nvGrpSpPr>
        <p:grpSpPr>
          <a:xfrm>
            <a:off x="9929448" y="5343382"/>
            <a:ext cx="513968" cy="517668"/>
            <a:chOff x="11242431" y="342128"/>
            <a:chExt cx="539261" cy="546667"/>
          </a:xfrm>
        </p:grpSpPr>
        <p:sp>
          <p:nvSpPr>
            <p:cNvPr id="11" name="楕円 10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13" name="右矢印 12"/>
          <p:cNvSpPr/>
          <p:nvPr userDrawn="1"/>
        </p:nvSpPr>
        <p:spPr>
          <a:xfrm rot="18914061">
            <a:off x="5109884" y="3009957"/>
            <a:ext cx="952127" cy="3729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 userDrawn="1"/>
        </p:nvSpPr>
        <p:spPr>
          <a:xfrm rot="21428997">
            <a:off x="5088699" y="4516000"/>
            <a:ext cx="5994188" cy="3729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U ターン矢印 14"/>
          <p:cNvSpPr/>
          <p:nvPr userDrawn="1"/>
        </p:nvSpPr>
        <p:spPr>
          <a:xfrm flipV="1">
            <a:off x="3782095" y="5505653"/>
            <a:ext cx="6661321" cy="866274"/>
          </a:xfrm>
          <a:prstGeom prst="uturnArrow">
            <a:avLst>
              <a:gd name="adj1" fmla="val 20315"/>
              <a:gd name="adj2" fmla="val 25000"/>
              <a:gd name="adj3" fmla="val 35663"/>
              <a:gd name="adj4" fmla="val 26461"/>
              <a:gd name="adj5" fmla="val 69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 userDrawn="1"/>
        </p:nvSpPr>
        <p:spPr>
          <a:xfrm>
            <a:off x="154561" y="5591114"/>
            <a:ext cx="3416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次のページで</a:t>
            </a:r>
            <a:endParaRPr kumimoji="1" lang="en-US" altLang="ja-JP" sz="2800" b="1" dirty="0" smtClean="0">
              <a:solidFill>
                <a:srgbClr val="FFFF00"/>
              </a:solidFill>
            </a:endParaRPr>
          </a:p>
          <a:p>
            <a:r>
              <a:rPr lang="ja-JP" altLang="en-US" sz="2800" b="1" dirty="0">
                <a:solidFill>
                  <a:srgbClr val="FFFF00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やってみよう！！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8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4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26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3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6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6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48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BD0F-1C37-477A-8F70-0163A2521286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76B32F-80F5-4671-A2B8-40DD6FC8F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2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87506" y="2227694"/>
            <a:ext cx="8979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５年　理科</a:t>
            </a:r>
            <a:endParaRPr kumimoji="1" lang="en-US" altLang="ja-JP" sz="7200" b="1" dirty="0" smtClean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pPr algn="ctr"/>
            <a:r>
              <a:rPr kumimoji="1" lang="en-US" altLang="ja-JP" sz="7200" b="1" dirty="0" smtClean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【</a:t>
            </a:r>
            <a:r>
              <a:rPr kumimoji="1" lang="ja-JP" altLang="en-US" sz="7200" b="1" dirty="0" smtClean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魚のたんじょう</a:t>
            </a:r>
            <a:r>
              <a:rPr kumimoji="1" lang="en-US" altLang="ja-JP" sz="7200" b="1" dirty="0" smtClean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】</a:t>
            </a:r>
            <a:endParaRPr kumimoji="1" lang="ja-JP" altLang="en-US" sz="7200" b="1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9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1452832" y="232262"/>
            <a:ext cx="539261" cy="546667"/>
            <a:chOff x="11242431" y="342128"/>
            <a:chExt cx="539261" cy="546667"/>
          </a:xfrm>
        </p:grpSpPr>
        <p:sp>
          <p:nvSpPr>
            <p:cNvPr id="4" name="楕円 3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62269" y="3207574"/>
            <a:ext cx="621325" cy="562707"/>
            <a:chOff x="11265877" y="3282462"/>
            <a:chExt cx="621325" cy="562707"/>
          </a:xfrm>
        </p:grpSpPr>
        <p:sp>
          <p:nvSpPr>
            <p:cNvPr id="6" name="楕円 5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41291" y="605778"/>
            <a:ext cx="539261" cy="546667"/>
            <a:chOff x="11242431" y="342128"/>
            <a:chExt cx="539261" cy="546667"/>
          </a:xfrm>
        </p:grpSpPr>
        <p:sp>
          <p:nvSpPr>
            <p:cNvPr id="11" name="楕円 10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470262" y="1033485"/>
            <a:ext cx="539261" cy="546667"/>
            <a:chOff x="11242431" y="342128"/>
            <a:chExt cx="539261" cy="546667"/>
          </a:xfrm>
        </p:grpSpPr>
        <p:sp>
          <p:nvSpPr>
            <p:cNvPr id="14" name="楕円 13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1041599" y="1377918"/>
            <a:ext cx="539261" cy="546667"/>
            <a:chOff x="11242431" y="342128"/>
            <a:chExt cx="539261" cy="546667"/>
          </a:xfrm>
        </p:grpSpPr>
        <p:sp>
          <p:nvSpPr>
            <p:cNvPr id="17" name="楕円 16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523785" y="1783059"/>
            <a:ext cx="539261" cy="546667"/>
            <a:chOff x="11242431" y="342128"/>
            <a:chExt cx="539261" cy="546667"/>
          </a:xfrm>
        </p:grpSpPr>
        <p:sp>
          <p:nvSpPr>
            <p:cNvPr id="20" name="楕円 19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077693" y="2201010"/>
            <a:ext cx="539261" cy="546667"/>
            <a:chOff x="11242431" y="342128"/>
            <a:chExt cx="539261" cy="546667"/>
          </a:xfrm>
        </p:grpSpPr>
        <p:sp>
          <p:nvSpPr>
            <p:cNvPr id="23" name="楕円 22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1500339" y="2671086"/>
            <a:ext cx="539261" cy="546667"/>
            <a:chOff x="11242431" y="342128"/>
            <a:chExt cx="539261" cy="546667"/>
          </a:xfrm>
        </p:grpSpPr>
        <p:sp>
          <p:nvSpPr>
            <p:cNvPr id="26" name="楕円 25"/>
            <p:cNvSpPr/>
            <p:nvPr/>
          </p:nvSpPr>
          <p:spPr>
            <a:xfrm>
              <a:off x="11242431" y="351693"/>
              <a:ext cx="539261" cy="537102"/>
            </a:xfrm>
            <a:prstGeom prst="ellips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265877" y="342128"/>
              <a:ext cx="351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オ</a:t>
              </a:r>
              <a:endParaRPr kumimoji="1" lang="ja-JP" altLang="en-US" sz="28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1493708" y="3625054"/>
            <a:ext cx="621325" cy="562707"/>
            <a:chOff x="11265877" y="3282462"/>
            <a:chExt cx="621325" cy="562707"/>
          </a:xfrm>
        </p:grpSpPr>
        <p:sp>
          <p:nvSpPr>
            <p:cNvPr id="29" name="楕円 28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1066287" y="4088120"/>
            <a:ext cx="621325" cy="562707"/>
            <a:chOff x="11265877" y="3282462"/>
            <a:chExt cx="621325" cy="562707"/>
          </a:xfrm>
        </p:grpSpPr>
        <p:sp>
          <p:nvSpPr>
            <p:cNvPr id="32" name="楕円 31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1459306" y="4592902"/>
            <a:ext cx="621325" cy="562707"/>
            <a:chOff x="11265877" y="3282462"/>
            <a:chExt cx="621325" cy="562707"/>
          </a:xfrm>
        </p:grpSpPr>
        <p:sp>
          <p:nvSpPr>
            <p:cNvPr id="35" name="楕円 34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033891" y="5084581"/>
            <a:ext cx="621325" cy="562707"/>
            <a:chOff x="11265877" y="3282462"/>
            <a:chExt cx="621325" cy="562707"/>
          </a:xfrm>
        </p:grpSpPr>
        <p:sp>
          <p:nvSpPr>
            <p:cNvPr id="38" name="楕円 37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1452832" y="5633944"/>
            <a:ext cx="621325" cy="562707"/>
            <a:chOff x="11265877" y="3282462"/>
            <a:chExt cx="621325" cy="562707"/>
          </a:xfrm>
        </p:grpSpPr>
        <p:sp>
          <p:nvSpPr>
            <p:cNvPr id="41" name="楕円 40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1026484" y="6107185"/>
            <a:ext cx="621325" cy="562707"/>
            <a:chOff x="11265877" y="3282462"/>
            <a:chExt cx="621325" cy="562707"/>
          </a:xfrm>
        </p:grpSpPr>
        <p:sp>
          <p:nvSpPr>
            <p:cNvPr id="44" name="楕円 43"/>
            <p:cNvSpPr/>
            <p:nvPr/>
          </p:nvSpPr>
          <p:spPr>
            <a:xfrm>
              <a:off x="11265877" y="3282462"/>
              <a:ext cx="574433" cy="562707"/>
            </a:xfrm>
            <a:prstGeom prst="ellipse">
              <a:avLst/>
            </a:prstGeom>
            <a:noFill/>
            <a:ln w="76200">
              <a:solidFill>
                <a:srgbClr val="FD8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1312769" y="3282462"/>
              <a:ext cx="5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D8BE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メ</a:t>
              </a:r>
              <a:endParaRPr kumimoji="1" lang="ja-JP" altLang="en-US" sz="2800" b="1" dirty="0">
                <a:solidFill>
                  <a:srgbClr val="FD8BE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68439" y="298001"/>
            <a:ext cx="170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？</a:t>
            </a:r>
            <a:r>
              <a:rPr kumimoji="1" lang="ja-JP" altLang="en-US" sz="48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820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17</Words>
  <Application>Microsoft Office PowerPoint</Application>
  <PresentationFormat>ワイド画面</PresentationFormat>
  <Paragraphs>17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HGP創英角ﾎﾟｯﾌﾟ体</vt:lpstr>
      <vt:lpstr>メイリオ</vt:lpstr>
      <vt:lpstr>游ゴシック Light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</vt:vector>
  </TitlesOfParts>
  <Company>渋谷区教育委員会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渋谷区教育委員会</dc:creator>
  <cp:lastModifiedBy>渋谷区教育委員会</cp:lastModifiedBy>
  <cp:revision>13</cp:revision>
  <dcterms:created xsi:type="dcterms:W3CDTF">2020-05-28T05:16:26Z</dcterms:created>
  <dcterms:modified xsi:type="dcterms:W3CDTF">2020-05-28T07:26:05Z</dcterms:modified>
</cp:coreProperties>
</file>