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5404664" y="746760"/>
            <a:ext cx="3724096" cy="5516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天気を予想する</a:t>
            </a:r>
            <a:endParaRPr kumimoji="1" lang="en-US" altLang="ja-JP" sz="44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44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44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44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r"/>
            <a:r>
              <a:rPr kumimoji="1" lang="ja-JP" altLang="en-US" sz="36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武田康男</a:t>
            </a:r>
            <a:endParaRPr kumimoji="1" lang="ja-JP" altLang="en-US" sz="36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53811" y="4235359"/>
            <a:ext cx="1142857" cy="124444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 userDrawn="1"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99955" y="3505200"/>
            <a:ext cx="1358730" cy="27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96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9DAF-F38C-4757-8663-B08BF84505DF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E71BF-C28E-48F4-B98A-32B59A186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28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9DAF-F38C-4757-8663-B08BF84505DF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E71BF-C28E-48F4-B98A-32B59A186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76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6418302" y="350520"/>
            <a:ext cx="4493538" cy="6096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二七一ページ（下の段）には、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「国際的な協力が進んだことで、より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多くの情報をもとにした、天気の予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想が可能になった」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と書いてあります。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では、さらに科学技術が進歩し、国際的な協力が進めば、天気予報は百パーセント的中するようになると、筆者は考えているでしょうか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。</a:t>
            </a:r>
            <a:endParaRPr kumimoji="1" lang="ja-JP" altLang="en-US" sz="28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616741" y="2472318"/>
            <a:ext cx="738664" cy="4016484"/>
          </a:xfrm>
          <a:prstGeom prst="rect">
            <a:avLst/>
          </a:prstGeom>
          <a:solidFill>
            <a:srgbClr val="FFCCFF"/>
          </a:solidFill>
        </p:spPr>
        <p:txBody>
          <a:bodyPr vert="eaVert" wrap="none" rtlCol="0">
            <a:spAutoFit/>
          </a:bodyPr>
          <a:lstStyle/>
          <a:p>
            <a:r>
              <a:rPr lang="ja-JP" altLang="en-US" dirty="0" smtClean="0"/>
              <a:t>「考えている」「考えてはいない」の</a:t>
            </a:r>
            <a:endParaRPr lang="en-US" altLang="ja-JP" dirty="0" smtClean="0"/>
          </a:p>
          <a:p>
            <a:r>
              <a:rPr lang="ja-JP" altLang="en-US" dirty="0" smtClean="0"/>
              <a:t>どちらかを書きましょう。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07200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6849189" y="350520"/>
            <a:ext cx="4062651" cy="6096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二七三ページ</a:t>
            </a:r>
            <a:r>
              <a:rPr kumimoji="1" lang="ja-JP" altLang="en-US" sz="20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（上の最後の行～下の段）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には、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「</a:t>
            </a:r>
            <a:r>
              <a:rPr kumimoji="1" lang="ja-JP" altLang="en-US" sz="2800" b="1" u="sng" dirty="0" smtClean="0">
                <a:solidFill>
                  <a:srgbClr val="0070C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科学技術の進歩や国際的な協力の実</a:t>
            </a:r>
            <a:endParaRPr kumimoji="1" lang="en-US" altLang="ja-JP" sz="2800" b="1" u="sng" dirty="0" smtClean="0">
              <a:solidFill>
                <a:srgbClr val="0070C0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800" b="1" u="sng" dirty="0" smtClean="0">
                <a:solidFill>
                  <a:srgbClr val="0070C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現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によって、天気予報の精度は向上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してきた」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と書いてあります。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筆者は、さらに、</a:t>
            </a:r>
            <a:r>
              <a:rPr lang="ja-JP" altLang="en-US" sz="2800" b="1" u="sng" dirty="0" smtClean="0">
                <a:solidFill>
                  <a:srgbClr val="0070C0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それ</a:t>
            </a:r>
            <a:r>
              <a:rPr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と同じくらい大切にしたいと考えていることがあります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。それは、何でしょう。</a:t>
            </a:r>
            <a:endParaRPr kumimoji="1" lang="ja-JP" altLang="en-US" sz="28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cxnSp>
        <p:nvCxnSpPr>
          <p:cNvPr id="8" name="直線矢印コネクタ 7"/>
          <p:cNvCxnSpPr/>
          <p:nvPr userDrawn="1"/>
        </p:nvCxnSpPr>
        <p:spPr>
          <a:xfrm flipV="1">
            <a:off x="8214360" y="3108960"/>
            <a:ext cx="178308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 userDrawn="1"/>
        </p:nvSpPr>
        <p:spPr>
          <a:xfrm>
            <a:off x="388141" y="3108960"/>
            <a:ext cx="738664" cy="3323987"/>
          </a:xfrm>
          <a:prstGeom prst="rect">
            <a:avLst/>
          </a:prstGeom>
          <a:solidFill>
            <a:srgbClr val="FFCCFF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ヒント</a:t>
            </a:r>
            <a:endParaRPr kumimoji="1" lang="en-US" altLang="ja-JP" dirty="0" smtClean="0"/>
          </a:p>
          <a:p>
            <a:r>
              <a:rPr lang="ja-JP" altLang="en-US" dirty="0"/>
              <a:t>　最後</a:t>
            </a:r>
            <a:r>
              <a:rPr lang="ja-JP" altLang="en-US" dirty="0" smtClean="0"/>
              <a:t>の</a:t>
            </a:r>
            <a:r>
              <a:rPr lang="ja-JP" altLang="en-US" dirty="0"/>
              <a:t>段落</a:t>
            </a:r>
            <a:r>
              <a:rPr lang="ja-JP" altLang="en-US" dirty="0" smtClean="0"/>
              <a:t>に書いてあるよ。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27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9DAF-F38C-4757-8663-B08BF84505DF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E71BF-C28E-48F4-B98A-32B59A186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3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9DAF-F38C-4757-8663-B08BF84505DF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E71BF-C28E-48F4-B98A-32B59A186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29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 userDrawn="1"/>
        </p:nvSpPr>
        <p:spPr>
          <a:xfrm>
            <a:off x="6849189" y="350520"/>
            <a:ext cx="4062651" cy="6096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二七〇ページには、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「一九七〇年代には八十パーセントに　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満たなかった的中率がだんだん高く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なり、二〇〇〇年を過ぎると八十五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b="1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パーセント以上になった」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と書いてあります。</a:t>
            </a:r>
            <a:endParaRPr kumimoji="1" lang="en-US" altLang="ja-JP" sz="28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このように</a:t>
            </a:r>
            <a:r>
              <a:rPr kumimoji="1" lang="ja-JP" altLang="en-US" sz="2800" b="1" u="sng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天気予報の的中率が高くなった理由</a:t>
            </a:r>
            <a:r>
              <a:rPr kumimoji="1" lang="ja-JP" altLang="en-US" sz="28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を、二つ書きましょう。</a:t>
            </a:r>
            <a:endParaRPr kumimoji="1" lang="ja-JP" altLang="en-US" sz="28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464341" y="2148840"/>
            <a:ext cx="738664" cy="4478149"/>
          </a:xfrm>
          <a:prstGeom prst="rect">
            <a:avLst/>
          </a:prstGeom>
          <a:solidFill>
            <a:srgbClr val="FFCCFF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ヒント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二七〇～二七一ページに書いてあるよ。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825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 userDrawn="1"/>
        </p:nvSpPr>
        <p:spPr>
          <a:xfrm>
            <a:off x="1526738" y="426720"/>
            <a:ext cx="9171742" cy="62636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まずは、教科書の二七〇～二七三ページを　よく　読みましょう。</a:t>
            </a:r>
            <a:endParaRPr kumimoji="1" lang="en-US" altLang="ja-JP" sz="32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32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32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en-US" altLang="ja-JP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※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筆者は何を伝えたいのかを</a:t>
            </a:r>
            <a:endParaRPr lang="en-US" altLang="ja-JP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　　考えながら 読みましょう。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en-US" altLang="ja-JP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※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少しむずかしいことも 書いてあり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ますが、理科で「天気」について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学習したことも思い出して、読んで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みましょう。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32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教科書を読んだら、次のページからの問題に答えましょう。</a:t>
            </a:r>
            <a:endParaRPr lang="en-US" altLang="ja-JP" sz="32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ja-JP" altLang="en-US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410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9DAF-F38C-4757-8663-B08BF84505DF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E71BF-C28E-48F4-B98A-32B59A186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21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49DAF-F38C-4757-8663-B08BF84505DF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E71BF-C28E-48F4-B98A-32B59A186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44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49DAF-F38C-4757-8663-B08BF84505DF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E71BF-C28E-48F4-B98A-32B59A186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0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404664" y="746760"/>
            <a:ext cx="3724096" cy="5516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天気を予想する</a:t>
            </a:r>
            <a:endParaRPr kumimoji="1" lang="en-US" altLang="ja-JP" sz="44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44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44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44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pPr algn="r"/>
            <a:r>
              <a:rPr kumimoji="1" lang="ja-JP" altLang="en-US" sz="36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武田康男</a:t>
            </a:r>
            <a:endParaRPr kumimoji="1" lang="ja-JP" altLang="en-US" sz="36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99955" y="3505200"/>
            <a:ext cx="1358730" cy="270476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253811" y="4235359"/>
            <a:ext cx="1142857" cy="124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33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26738" y="426720"/>
            <a:ext cx="9171742" cy="62636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まずは、教科書の二七〇～二七三ページを　よく　読みましょう。</a:t>
            </a:r>
            <a:endParaRPr kumimoji="1" lang="en-US" altLang="ja-JP" sz="3200" b="1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32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32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en-US" altLang="ja-JP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※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筆者は何を伝えたいのかを</a:t>
            </a:r>
            <a:endParaRPr lang="en-US" altLang="ja-JP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　　　　考えながら 読みましょう。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en-US" altLang="ja-JP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en-US" altLang="ja-JP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※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少しむずかしいことも 書いてあり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ますが、理科で「天気」について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学習したことも思い出して、読んで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2800" dirty="0">
                <a:latin typeface="HGS教科書体" panose="02020600000000000000" pitchFamily="18" charset="-128"/>
                <a:ea typeface="HGS教科書体" panose="02020600000000000000" pitchFamily="18" charset="-128"/>
              </a:rPr>
              <a:t>　</a:t>
            </a:r>
            <a:r>
              <a:rPr lang="ja-JP" altLang="en-US" sz="2800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みましょう。</a:t>
            </a:r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lang="en-US" altLang="ja-JP" sz="2800" dirty="0" smtClean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r>
              <a:rPr lang="ja-JP" altLang="en-US" sz="3200" b="1" dirty="0" smtClean="0">
                <a:latin typeface="HGS教科書体" panose="02020600000000000000" pitchFamily="18" charset="-128"/>
                <a:ea typeface="HGS教科書体" panose="02020600000000000000" pitchFamily="18" charset="-128"/>
              </a:rPr>
              <a:t>教科書を読んだら、次のページからの問題に答えましょう。</a:t>
            </a:r>
            <a:endParaRPr lang="en-US" altLang="ja-JP" sz="3200" b="1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  <a:p>
            <a:endParaRPr kumimoji="1" lang="ja-JP" altLang="en-US" sz="2800" dirty="0"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5837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17243" y="525780"/>
            <a:ext cx="1169551" cy="57454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>
                    <a:lumMod val="65000"/>
                  </a:schemeClr>
                </a:solidFill>
              </a:rPr>
              <a:t>（理由１）ここに書きこみましょう。</a:t>
            </a:r>
            <a:endParaRPr kumimoji="1" lang="ja-JP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49804" y="525780"/>
            <a:ext cx="1169551" cy="57454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>
                    <a:lumMod val="65000"/>
                  </a:schemeClr>
                </a:solidFill>
              </a:rPr>
              <a:t>（理由２）ここに書きこみましょう。</a:t>
            </a:r>
            <a:endParaRPr kumimoji="1" lang="ja-JP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130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149566" y="701040"/>
            <a:ext cx="677108" cy="57454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>
                    <a:lumMod val="65000"/>
                  </a:schemeClr>
                </a:solidFill>
              </a:rPr>
              <a:t>ここに書きこみましょう。</a:t>
            </a:r>
            <a:endParaRPr kumimoji="1" lang="ja-JP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89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018246" y="929640"/>
            <a:ext cx="677108" cy="57454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>
                    <a:lumMod val="65000"/>
                  </a:schemeClr>
                </a:solidFill>
              </a:rPr>
              <a:t>ここに書きこみましょう。</a:t>
            </a:r>
            <a:endParaRPr kumimoji="1" lang="ja-JP" alt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305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</Words>
  <Application>Microsoft Office PowerPoint</Application>
  <PresentationFormat>ワイド画面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HGS教科書体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渋谷区教育委員会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渋谷区教育委員会</dc:creator>
  <cp:lastModifiedBy>渋谷区教育委員会</cp:lastModifiedBy>
  <cp:revision>6</cp:revision>
  <dcterms:created xsi:type="dcterms:W3CDTF">2020-05-18T12:18:44Z</dcterms:created>
  <dcterms:modified xsi:type="dcterms:W3CDTF">2020-05-18T12:47:10Z</dcterms:modified>
</cp:coreProperties>
</file>