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77" r:id="rId2"/>
    <p:sldId id="275" r:id="rId3"/>
    <p:sldId id="276" r:id="rId4"/>
    <p:sldId id="257" r:id="rId5"/>
    <p:sldId id="272" r:id="rId6"/>
    <p:sldId id="273" r:id="rId7"/>
    <p:sldId id="274" r:id="rId8"/>
    <p:sldId id="265" r:id="rId9"/>
    <p:sldId id="266" r:id="rId10"/>
    <p:sldId id="271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渋谷区教育委員会" initials="渋谷区教育委員会" lastIdx="1" clrIdx="0">
    <p:extLst>
      <p:ext uri="{19B8F6BF-5375-455C-9EA6-DF929625EA0E}">
        <p15:presenceInfo xmlns:p15="http://schemas.microsoft.com/office/powerpoint/2012/main" userId="渋谷区教育委員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16537-AD55-4765-B805-EBCE40964660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A9BC5-DF81-478C-B2AD-85113B22B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103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151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0" t="13871" r="63308" b="32550"/>
          <a:stretch/>
        </p:blipFill>
        <p:spPr>
          <a:xfrm>
            <a:off x="6801665" y="0"/>
            <a:ext cx="5384286" cy="6858000"/>
          </a:xfrm>
          <a:prstGeom prst="rect">
            <a:avLst/>
          </a:prstGeom>
        </p:spPr>
      </p:pic>
      <p:sp>
        <p:nvSpPr>
          <p:cNvPr id="24" name="角丸四角形 23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 userDrawn="1"/>
        </p:nvSpPr>
        <p:spPr>
          <a:xfrm>
            <a:off x="47923" y="4547407"/>
            <a:ext cx="3838277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107050" y="187271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首都は、パリです。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エッフェル塔が有名です。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国旗はトリコロールが特ちょう的です。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/>
          <p:nvPr userDrawn="1"/>
        </p:nvSpPr>
        <p:spPr>
          <a:xfrm>
            <a:off x="5537434" y="420914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首都は、アンカラです。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ケバブという定番料理は世界三大料理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にも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なっています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国の名前は（　　　　　　）です。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は、モスクワです。「赤の広場」が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遺産に登録されています。国旗の色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高貴、名誉、勇気を表しています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 userDrawn="1"/>
        </p:nvSpPr>
        <p:spPr>
          <a:xfrm>
            <a:off x="5537434" y="3355597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5537434" y="1853013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32" name="角丸四角形 31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8040549" y="2132040"/>
            <a:ext cx="51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34" name="テキスト ボックス 33"/>
          <p:cNvSpPr txBox="1"/>
          <p:nvPr userDrawn="1"/>
        </p:nvSpPr>
        <p:spPr>
          <a:xfrm>
            <a:off x="10414731" y="932024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35" name="テキスト ボックス 34"/>
          <p:cNvSpPr txBox="1"/>
          <p:nvPr userDrawn="1"/>
        </p:nvSpPr>
        <p:spPr>
          <a:xfrm>
            <a:off x="9493808" y="2593705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4921647" y="65320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4921647" y="195424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38" name="テキスト ボックス 37"/>
          <p:cNvSpPr txBox="1"/>
          <p:nvPr userDrawn="1"/>
        </p:nvSpPr>
        <p:spPr>
          <a:xfrm>
            <a:off x="4935091" y="3508202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03509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0" t="13871" r="63308" b="32550"/>
          <a:stretch/>
        </p:blipFill>
        <p:spPr>
          <a:xfrm>
            <a:off x="6801665" y="0"/>
            <a:ext cx="5384286" cy="6858000"/>
          </a:xfrm>
          <a:prstGeom prst="rect">
            <a:avLst/>
          </a:prstGeom>
        </p:spPr>
      </p:pic>
      <p:sp>
        <p:nvSpPr>
          <p:cNvPr id="7" name="角丸四角形 6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51424" y="4561306"/>
            <a:ext cx="3838277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首都は、ベルリンです。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ローテンブルク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の「マルクト広場」は、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遺産に登録されています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537434" y="420914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首都は、ロンドンです。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つの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十字架を合わせて１つにした、国旗は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「ユニオン・ジャック」と呼ばれます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国の名前は（　　　　　　）です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最大の都市は、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ケープタウン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そこでは、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2010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年にはサッカー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杯が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開催されました。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537434" y="3355597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5537434" y="1853013"/>
            <a:ext cx="104536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7890411" y="1644520"/>
            <a:ext cx="51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8406867" y="1723415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8949225" y="6277592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4921647" y="65320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4921647" y="195424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4935091" y="3508202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1613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 userDrawn="1"/>
        </p:nvSpPr>
        <p:spPr>
          <a:xfrm>
            <a:off x="31269" y="4571903"/>
            <a:ext cx="3854932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首都は、ニューデリーです。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カレーという料理が有名です。聖なる川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「ガンジス川」が流れています。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5451709" y="421828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首都は、カイロです。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ピラミッドやスフィンクスが有名で、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遺産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にも登録されています。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リヤド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国旗の色はイスラ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ム教の聖なる色を表しています。イスラ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ム教の聖地メッカがあります。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5451709" y="335893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451709" y="185301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0" t="13871" r="63308" b="32550"/>
          <a:stretch/>
        </p:blipFill>
        <p:spPr>
          <a:xfrm>
            <a:off x="6801665" y="0"/>
            <a:ext cx="5384286" cy="6858000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 userDrawn="1"/>
        </p:nvSpPr>
        <p:spPr>
          <a:xfrm>
            <a:off x="4893074" y="65320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78786" y="2039975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916025" y="3538446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9883083" y="3358933"/>
            <a:ext cx="51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11362405" y="3578056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9221516" y="3347224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64405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3" t="9931" r="40196" b="6042"/>
          <a:stretch/>
        </p:blipFill>
        <p:spPr>
          <a:xfrm>
            <a:off x="6888148" y="1"/>
            <a:ext cx="5289507" cy="6911160"/>
          </a:xfrm>
          <a:prstGeom prst="rect">
            <a:avLst/>
          </a:prstGeom>
        </p:spPr>
      </p:pic>
      <p:sp>
        <p:nvSpPr>
          <p:cNvPr id="7" name="角丸四角形 6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31269" y="4571903"/>
            <a:ext cx="3854932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首都は、北京といいます。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世界で最も人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口が多い国です。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横浜にもこの国の料理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が食べられる街があります。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451709" y="421828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首都は、キャンベラといいます。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エアーズロックや先住民族アボリジニ、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動物ではコアラやカンガルーが有名です。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首都は、東京です。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47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の都道府県に分かれています。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国の周りが海で囲われています。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451709" y="335893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5451709" y="185301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893074" y="65320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78786" y="2039975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916025" y="3538446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9493807" y="2039975"/>
            <a:ext cx="516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8154252" y="2083845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9285938" y="3853121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3429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93" t="12979" r="40196" b="12074"/>
          <a:stretch/>
        </p:blipFill>
        <p:spPr>
          <a:xfrm>
            <a:off x="6902493" y="0"/>
            <a:ext cx="5289507" cy="6858000"/>
          </a:xfrm>
          <a:prstGeom prst="rect">
            <a:avLst/>
          </a:prstGeom>
        </p:spPr>
      </p:pic>
      <p:sp>
        <p:nvSpPr>
          <p:cNvPr id="7" name="角丸四角形 6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31269" y="4571903"/>
            <a:ext cx="3854932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首都は、バンコクといいます。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パクチーやガパオライスなどが有名です。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アユタヤ遺跡が世界遺産になっています。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451709" y="421828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首都は、ソウルです。ハングル文字を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使いこなします。キムチやスンドゥブ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チゲなど辛い料理が有名です。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首都は、ウェリントンです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国技のラグビーが人気で、代表チームの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行うハカは迫力があり有名です。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451709" y="335893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5451709" y="185301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893074" y="653208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78786" y="2039975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916025" y="3538446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8107919" y="2776343"/>
            <a:ext cx="550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10854590" y="4928522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9094040" y="2039974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02280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3" t="13175" r="12906" b="10163"/>
          <a:stretch/>
        </p:blipFill>
        <p:spPr>
          <a:xfrm>
            <a:off x="6977187" y="-33207"/>
            <a:ext cx="5199806" cy="6891207"/>
          </a:xfrm>
          <a:prstGeom prst="rect">
            <a:avLst/>
          </a:prstGeom>
        </p:spPr>
      </p:pic>
      <p:sp>
        <p:nvSpPr>
          <p:cNvPr id="7" name="角丸四角形 6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31269" y="4571903"/>
            <a:ext cx="3854932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首都は、ワシントン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D.C.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ニューヨークにあるタイムズスクエア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繁華街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年越しカウントダウンが有名です。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451709" y="421828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首都は、ブエノスアイレスです。肉牛の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牧畜が有名。サッカー選手のメッシや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マラドーナが有名です。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首都は、メキシコシティです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プロレスが大人気のスポーツです！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タコスやチリソースという食べ物が有名です。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451709" y="335893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5451709" y="185301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916025" y="604677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78786" y="2039975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916025" y="3538446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9275229" y="2506294"/>
            <a:ext cx="550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7424613" y="584394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10708527" y="4587068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 userDrawn="1"/>
        </p:nvSpPr>
        <p:spPr>
          <a:xfrm>
            <a:off x="9362236" y="1809141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3780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83" t="13175" r="12906" b="10163"/>
          <a:stretch/>
        </p:blipFill>
        <p:spPr>
          <a:xfrm>
            <a:off x="6977187" y="-33207"/>
            <a:ext cx="5199806" cy="6891207"/>
          </a:xfrm>
          <a:prstGeom prst="rect">
            <a:avLst/>
          </a:prstGeom>
        </p:spPr>
      </p:pic>
      <p:sp>
        <p:nvSpPr>
          <p:cNvPr id="7" name="角丸四角形 6"/>
          <p:cNvSpPr/>
          <p:nvPr userDrawn="1"/>
        </p:nvSpPr>
        <p:spPr>
          <a:xfrm>
            <a:off x="31268" y="5741190"/>
            <a:ext cx="6732389" cy="986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 userDrawn="1"/>
        </p:nvSpPr>
        <p:spPr>
          <a:xfrm>
            <a:off x="31269" y="4571903"/>
            <a:ext cx="3854932" cy="110308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129723" y="20320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首都は、オタワです。国旗の真ん中に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あるカエデの葉が国のシンボルです。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ﾊﾞﾝｸｰﾊﾞｰという都市やﾒｲﾌﾟﾙｼﾛｯﾌﾟが有名です。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5451709" y="421828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129722" y="164452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首都は、ブラジリアです。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リオ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のカーニバルが有名で、サンバの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リズムで踊ります。コーヒー豆も有名です。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29722" y="3147170"/>
            <a:ext cx="65178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この国の名前は（　　　　　　）です。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首都は、リマといいます。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マチュピチュ遺跡やナスカの地上絵が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有名で世界遺産に登録されています。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5451709" y="335893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5451709" y="1853013"/>
            <a:ext cx="110457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国旗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916025" y="604677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4878786" y="2039975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916025" y="3538446"/>
            <a:ext cx="461665" cy="5576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dirty="0">
                <a:latin typeface="+mj-ea"/>
                <a:ea typeface="+mj-ea"/>
              </a:rPr>
              <a:t>場所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18" name="角丸四角形 17"/>
          <p:cNvSpPr/>
          <p:nvPr userDrawn="1"/>
        </p:nvSpPr>
        <p:spPr>
          <a:xfrm>
            <a:off x="3996466" y="4547407"/>
            <a:ext cx="2767191" cy="11030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11288308" y="3717420"/>
            <a:ext cx="550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10163993" y="3681257"/>
            <a:ext cx="544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 userDrawn="1"/>
        </p:nvSpPr>
        <p:spPr>
          <a:xfrm>
            <a:off x="8556181" y="815226"/>
            <a:ext cx="376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10732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8792A-6AE9-4583-B213-6CC37513CAB4}" type="datetimeFigureOut">
              <a:rPr kumimoji="1" lang="ja-JP" altLang="en-US" smtClean="0"/>
              <a:t>2020/5/11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1DAD8-57C2-4162-B890-A4B66FB21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79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98880" y="2479040"/>
            <a:ext cx="10017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5</a:t>
            </a:r>
            <a:r>
              <a:rPr kumimoji="1" lang="ja-JP" altLang="en-US" sz="4000" dirty="0" smtClean="0"/>
              <a:t>月</a:t>
            </a:r>
            <a:r>
              <a:rPr kumimoji="1" lang="en-US" altLang="ja-JP" sz="4000" dirty="0" smtClean="0"/>
              <a:t>12</a:t>
            </a:r>
            <a:r>
              <a:rPr kumimoji="1" lang="ja-JP" altLang="en-US" sz="4000" dirty="0" smtClean="0"/>
              <a:t>日（火）の社会は、このスライドを使っていくよ！！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まずはウォーミングアップ</a:t>
            </a:r>
            <a:r>
              <a:rPr lang="ja-JP" altLang="en-US" sz="4000" smtClean="0"/>
              <a:t>で次のページ！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98928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Flag_of_turkeysv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590601" y="5949638"/>
            <a:ext cx="855109" cy="57007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29722" y="5190463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スペイン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9722" y="4708879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フランス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2431" y="52031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トルコ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82431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イギリス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35140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ドイツ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5429" y="51990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ロシア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2" name="図 11" descr="&lt;strong&gt;南アフリカ&lt;/strong&gt;国防軍 - Wikipedia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0775" b="51026"/>
          <a:stretch/>
        </p:blipFill>
        <p:spPr>
          <a:xfrm>
            <a:off x="5635818" y="5922132"/>
            <a:ext cx="937731" cy="625087"/>
          </a:xfrm>
          <a:prstGeom prst="rect">
            <a:avLst/>
          </a:prstGeom>
        </p:spPr>
      </p:pic>
      <p:pic>
        <p:nvPicPr>
          <p:cNvPr id="13" name="図 12" descr="&lt;strong&gt;サウジアラビア&lt;/strong&gt;の&lt;strong&gt;国旗&lt;/strong&gt; - Wiki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11" y="5935364"/>
            <a:ext cx="817659" cy="571438"/>
          </a:xfrm>
          <a:prstGeom prst="rect">
            <a:avLst/>
          </a:prstGeom>
        </p:spPr>
      </p:pic>
      <p:pic>
        <p:nvPicPr>
          <p:cNvPr id="14" name="図 13" descr="&lt;strong&gt;エジプト&lt;/strong&gt;の&lt;strong&gt;国旗&lt;/strong&gt;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672" y="5944522"/>
            <a:ext cx="851743" cy="566737"/>
          </a:xfrm>
          <a:prstGeom prst="rect">
            <a:avLst/>
          </a:prstGeom>
        </p:spPr>
      </p:pic>
      <p:pic>
        <p:nvPicPr>
          <p:cNvPr id="15" name="図 14" descr="&lt;strong&gt;インド&lt;/strong&gt;の&lt;strong&gt;国旗&lt;/strong&gt; - Wikipedi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523" y="5935365"/>
            <a:ext cx="950970" cy="571438"/>
          </a:xfrm>
          <a:prstGeom prst="rect">
            <a:avLst/>
          </a:prstGeom>
        </p:spPr>
      </p:pic>
      <p:pic>
        <p:nvPicPr>
          <p:cNvPr id="16" name="図 15" descr="&lt;strong&gt;Trinidad&lt;/strong&gt; és &lt;strong&gt;Tobago&lt;/strong&gt; zászlaja – Wikipé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70" y="5909031"/>
            <a:ext cx="881985" cy="59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4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9722" y="5263229"/>
            <a:ext cx="1118507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オーストラリア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9722" y="4708879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2431" y="52031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2431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35140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韓国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5429" y="51990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モンゴル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1" name="図 10" descr="&lt;strong&gt;モンゴル&lt;/strong&gt;の&lt;strong&gt;国旗&lt;/strong&gt;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2" y="5935365"/>
            <a:ext cx="924970" cy="591923"/>
          </a:xfrm>
          <a:prstGeom prst="rect">
            <a:avLst/>
          </a:prstGeom>
        </p:spPr>
      </p:pic>
      <p:pic>
        <p:nvPicPr>
          <p:cNvPr id="12" name="図 11" descr="&lt;strong&gt;日本&lt;/strong&gt;の&lt;strong&gt;国旗&lt;/strong&gt;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394" y="5935365"/>
            <a:ext cx="955881" cy="605354"/>
          </a:xfrm>
          <a:prstGeom prst="rect">
            <a:avLst/>
          </a:prstGeom>
        </p:spPr>
      </p:pic>
      <p:pic>
        <p:nvPicPr>
          <p:cNvPr id="13" name="図 12" descr="ファイル:Flag of the People's Republic of China.svg - Wiki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35" y="5935365"/>
            <a:ext cx="972521" cy="591923"/>
          </a:xfrm>
          <a:prstGeom prst="rect">
            <a:avLst/>
          </a:prstGeom>
        </p:spPr>
      </p:pic>
      <p:pic>
        <p:nvPicPr>
          <p:cNvPr id="14" name="図 13" descr="無償のベクターグラフィック: &lt;strong&gt;タイ&lt;/strong&gt;, フラグ, &lt;strong&gt;国旗&lt;/strong&gt;, 国, エン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916" y="5925699"/>
            <a:ext cx="916880" cy="611253"/>
          </a:xfrm>
          <a:prstGeom prst="rect">
            <a:avLst/>
          </a:prstGeom>
        </p:spPr>
      </p:pic>
      <p:pic>
        <p:nvPicPr>
          <p:cNvPr id="15" name="図 14" descr="大韓民国の&lt;strong&gt;国旗&lt;/strong&gt; - Wikipedi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613" y="5925699"/>
            <a:ext cx="846096" cy="611253"/>
          </a:xfrm>
          <a:prstGeom prst="rect">
            <a:avLst/>
          </a:prstGeom>
        </p:spPr>
      </p:pic>
      <p:pic>
        <p:nvPicPr>
          <p:cNvPr id="16" name="図 15" descr="&lt;strong&gt;オーストラリア&lt;/strong&gt;の&lt;strong&gt;国旗&lt;/strong&gt;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979" y="5925699"/>
            <a:ext cx="930133" cy="60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6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9722" y="5263229"/>
            <a:ext cx="1118507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オーストラリア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589" y="4794817"/>
            <a:ext cx="1252709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ニュージーランド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2431" y="52031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2431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タイ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35140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韓国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5429" y="51990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モンゴル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1" name="図 10" descr="&lt;strong&gt;モンゴル&lt;/strong&gt;の&lt;strong&gt;国旗&lt;/strong&gt; - Wikipe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313" y="5945029"/>
            <a:ext cx="924970" cy="591923"/>
          </a:xfrm>
          <a:prstGeom prst="rect">
            <a:avLst/>
          </a:prstGeom>
        </p:spPr>
      </p:pic>
      <p:pic>
        <p:nvPicPr>
          <p:cNvPr id="12" name="図 11" descr="ファイル:Flag of the People's Republic of China.svg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488" y="5947579"/>
            <a:ext cx="972521" cy="591923"/>
          </a:xfrm>
          <a:prstGeom prst="rect">
            <a:avLst/>
          </a:prstGeom>
        </p:spPr>
      </p:pic>
      <p:pic>
        <p:nvPicPr>
          <p:cNvPr id="13" name="図 12" descr="無償のベクターグラフィック: &lt;strong&gt;タイ&lt;/strong&gt;, フラグ, &lt;strong&gt;国旗&lt;/strong&gt;, 国, エン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67" y="5935363"/>
            <a:ext cx="916880" cy="611253"/>
          </a:xfrm>
          <a:prstGeom prst="rect">
            <a:avLst/>
          </a:prstGeom>
        </p:spPr>
      </p:pic>
      <p:pic>
        <p:nvPicPr>
          <p:cNvPr id="14" name="図 13" descr="大韓民国の&lt;strong&gt;国旗&lt;/strong&gt;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613" y="5925699"/>
            <a:ext cx="846096" cy="611253"/>
          </a:xfrm>
          <a:prstGeom prst="rect">
            <a:avLst/>
          </a:prstGeom>
        </p:spPr>
      </p:pic>
      <p:pic>
        <p:nvPicPr>
          <p:cNvPr id="15" name="図 14" descr="&lt;strong&gt;オーストラリア&lt;/strong&gt;の&lt;strong&gt;国旗&lt;/strong&gt; - Wikipedia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519" y="5925699"/>
            <a:ext cx="930133" cy="604929"/>
          </a:xfrm>
          <a:prstGeom prst="rect">
            <a:avLst/>
          </a:prstGeom>
        </p:spPr>
      </p:pic>
      <p:pic>
        <p:nvPicPr>
          <p:cNvPr id="16" name="図 15" descr="ファイル:Flag of &lt;strong&gt;New Zealand&lt;/strong&gt;.svg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31" y="5946505"/>
            <a:ext cx="962878" cy="62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1659" y="5193291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ブラジル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589" y="4737574"/>
            <a:ext cx="125270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アルゼンチン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2431" y="52031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ペル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2431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アメリカ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35140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メキシコ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5429" y="51990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カナダ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1" name="図 10" descr="&lt;strong&gt;メキシコ&lt;/strong&gt;の&lt;strong&gt;国旗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144" y="5965906"/>
            <a:ext cx="985838" cy="600166"/>
          </a:xfrm>
          <a:prstGeom prst="rect">
            <a:avLst/>
          </a:prstGeom>
        </p:spPr>
      </p:pic>
      <p:pic>
        <p:nvPicPr>
          <p:cNvPr id="12" name="図 11" descr="&lt;strong&gt;ブラジル&lt;/strong&gt;領南極 -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257" y="5899322"/>
            <a:ext cx="952500" cy="666750"/>
          </a:xfrm>
          <a:prstGeom prst="rect">
            <a:avLst/>
          </a:prstGeom>
        </p:spPr>
      </p:pic>
      <p:pic>
        <p:nvPicPr>
          <p:cNvPr id="13" name="図 12" descr="&lt;strong&gt;アルゼンチン&lt;/strong&gt;の&lt;strong&gt;国旗&lt;/strong&gt; - Wiki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2" y="5918665"/>
            <a:ext cx="1002633" cy="628065"/>
          </a:xfrm>
          <a:prstGeom prst="rect">
            <a:avLst/>
          </a:prstGeom>
        </p:spPr>
      </p:pic>
      <p:pic>
        <p:nvPicPr>
          <p:cNvPr id="14" name="図 13" descr="&lt;strong&gt;アメリカ&lt;/strong&gt;合衆国の&lt;strong&gt;国旗&lt;/strong&gt;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009" y="5922752"/>
            <a:ext cx="950425" cy="623978"/>
          </a:xfrm>
          <a:prstGeom prst="rect">
            <a:avLst/>
          </a:prstGeom>
        </p:spPr>
      </p:pic>
      <p:pic>
        <p:nvPicPr>
          <p:cNvPr id="15" name="図 14" descr="&lt;strong&gt;カナダ&lt;/strong&gt;の&lt;strong&gt;国旗&lt;/strong&gt; - Wikipedi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86" y="5935757"/>
            <a:ext cx="928688" cy="610973"/>
          </a:xfrm>
          <a:prstGeom prst="rect">
            <a:avLst/>
          </a:prstGeom>
        </p:spPr>
      </p:pic>
      <p:pic>
        <p:nvPicPr>
          <p:cNvPr id="16" name="図 15" descr="File:Flag of Peru (State) alternative version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996" y="5954767"/>
            <a:ext cx="932936" cy="62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1659" y="5193291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ブラジル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4589" y="4737574"/>
            <a:ext cx="125270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アルゼンチン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2431" y="52031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ペル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2431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アメリカ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35140" y="4723167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メキシコ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25429" y="5199078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カナダ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1" name="図 10" descr="&lt;strong&gt;メキシコ&lt;/strong&gt;の&lt;strong&gt;国旗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81" y="5918665"/>
            <a:ext cx="985838" cy="600166"/>
          </a:xfrm>
          <a:prstGeom prst="rect">
            <a:avLst/>
          </a:prstGeom>
        </p:spPr>
      </p:pic>
      <p:pic>
        <p:nvPicPr>
          <p:cNvPr id="12" name="図 11" descr="&lt;strong&gt;ブラジル&lt;/strong&gt;領南極 - Wikipedi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343" y="5899322"/>
            <a:ext cx="952500" cy="666750"/>
          </a:xfrm>
          <a:prstGeom prst="rect">
            <a:avLst/>
          </a:prstGeom>
        </p:spPr>
      </p:pic>
      <p:pic>
        <p:nvPicPr>
          <p:cNvPr id="13" name="図 12" descr="&lt;strong&gt;アルゼンチン&lt;/strong&gt;の&lt;strong&gt;国旗&lt;/strong&gt; - Wiki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9" y="5918665"/>
            <a:ext cx="1002633" cy="628065"/>
          </a:xfrm>
          <a:prstGeom prst="rect">
            <a:avLst/>
          </a:prstGeom>
        </p:spPr>
      </p:pic>
      <p:pic>
        <p:nvPicPr>
          <p:cNvPr id="14" name="図 13" descr="&lt;strong&gt;アメリカ&lt;/strong&gt;合衆国の&lt;strong&gt;国旗&lt;/strong&gt;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009" y="5922752"/>
            <a:ext cx="950425" cy="623978"/>
          </a:xfrm>
          <a:prstGeom prst="rect">
            <a:avLst/>
          </a:prstGeom>
        </p:spPr>
      </p:pic>
      <p:pic>
        <p:nvPicPr>
          <p:cNvPr id="15" name="図 14" descr="&lt;strong&gt;カナダ&lt;/strong&gt;の&lt;strong&gt;国旗&lt;/strong&gt; - Wikipedi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086" y="5935757"/>
            <a:ext cx="928688" cy="610973"/>
          </a:xfrm>
          <a:prstGeom prst="rect">
            <a:avLst/>
          </a:prstGeom>
        </p:spPr>
      </p:pic>
      <p:pic>
        <p:nvPicPr>
          <p:cNvPr id="16" name="図 15" descr="File:Flag of Peru (State) alternative version.svg - Wikimedia Common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328" y="5929533"/>
            <a:ext cx="932936" cy="62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5" t="7075" r="13940" b="4478"/>
          <a:stretch/>
        </p:blipFill>
        <p:spPr>
          <a:xfrm>
            <a:off x="1912097" y="0"/>
            <a:ext cx="10279903" cy="6858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0" y="183850"/>
            <a:ext cx="20726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atin typeface="+mj-ea"/>
                <a:ea typeface="+mj-ea"/>
              </a:rPr>
              <a:t>5</a:t>
            </a:r>
            <a:r>
              <a:rPr kumimoji="1" lang="ja-JP" altLang="en-US" sz="2400" b="1" dirty="0" smtClean="0">
                <a:latin typeface="+mj-ea"/>
                <a:ea typeface="+mj-ea"/>
              </a:rPr>
              <a:t>年</a:t>
            </a:r>
            <a:endParaRPr kumimoji="1" lang="en-US" altLang="ja-JP" sz="2400" b="1" dirty="0" smtClean="0">
              <a:latin typeface="+mj-ea"/>
              <a:ea typeface="+mj-ea"/>
            </a:endParaRPr>
          </a:p>
          <a:p>
            <a:r>
              <a:rPr kumimoji="1" lang="ja-JP" altLang="en-US" sz="2400" dirty="0" smtClean="0">
                <a:latin typeface="+mj-ea"/>
                <a:ea typeface="+mj-ea"/>
              </a:rPr>
              <a:t>社会の教科書</a:t>
            </a:r>
            <a:endParaRPr kumimoji="1" lang="en-US" altLang="ja-JP" sz="2400" dirty="0" smtClean="0">
              <a:latin typeface="+mj-ea"/>
              <a:ea typeface="+mj-ea"/>
            </a:endParaRPr>
          </a:p>
          <a:p>
            <a:r>
              <a:rPr lang="en-US" altLang="ja-JP" sz="2400" dirty="0" smtClean="0">
                <a:latin typeface="+mj-ea"/>
                <a:ea typeface="+mj-ea"/>
              </a:rPr>
              <a:t>(P10</a:t>
            </a:r>
            <a:r>
              <a:rPr lang="ja-JP" altLang="en-US" sz="2400" dirty="0" smtClean="0">
                <a:latin typeface="+mj-ea"/>
                <a:ea typeface="+mj-ea"/>
              </a:rPr>
              <a:t>～</a:t>
            </a:r>
            <a:r>
              <a:rPr lang="en-US" altLang="ja-JP" sz="2400" dirty="0" smtClean="0">
                <a:latin typeface="+mj-ea"/>
                <a:ea typeface="+mj-ea"/>
              </a:rPr>
              <a:t>11)</a:t>
            </a:r>
          </a:p>
          <a:p>
            <a:endParaRPr lang="en-US" altLang="ja-JP" sz="2400" dirty="0" smtClean="0">
              <a:latin typeface="+mj-ea"/>
              <a:ea typeface="+mj-ea"/>
            </a:endParaRPr>
          </a:p>
          <a:p>
            <a:endParaRPr kumimoji="1" lang="en-US" altLang="ja-JP" sz="2400" b="1" dirty="0" smtClean="0">
              <a:latin typeface="+mj-ea"/>
              <a:ea typeface="+mj-ea"/>
            </a:endParaRPr>
          </a:p>
          <a:p>
            <a:r>
              <a:rPr kumimoji="1" lang="ja-JP" altLang="en-US" sz="2400" b="1" dirty="0" smtClean="0">
                <a:latin typeface="+mj-ea"/>
                <a:ea typeface="+mj-ea"/>
              </a:rPr>
              <a:t>①～⑧</a:t>
            </a:r>
            <a:r>
              <a:rPr lang="ja-JP" altLang="en-US" sz="2400" dirty="0" smtClean="0">
                <a:latin typeface="+mj-ea"/>
                <a:ea typeface="+mj-ea"/>
              </a:rPr>
              <a:t>の空欄に</a:t>
            </a:r>
            <a:r>
              <a:rPr lang="ja-JP" altLang="en-US" sz="2400" b="1" u="sng" dirty="0" smtClean="0">
                <a:latin typeface="+mj-ea"/>
                <a:ea typeface="+mj-ea"/>
              </a:rPr>
              <a:t>国の名前</a:t>
            </a:r>
            <a:r>
              <a:rPr lang="ja-JP" altLang="en-US" sz="2400" dirty="0" smtClean="0">
                <a:latin typeface="+mj-ea"/>
                <a:ea typeface="+mj-ea"/>
              </a:rPr>
              <a:t>を書き込んで</a:t>
            </a:r>
            <a:r>
              <a:rPr kumimoji="1" lang="ja-JP" altLang="en-US" sz="2400" dirty="0" smtClean="0">
                <a:latin typeface="+mj-ea"/>
                <a:ea typeface="+mj-ea"/>
              </a:rPr>
              <a:t>みよう♪</a:t>
            </a:r>
            <a:endParaRPr kumimoji="1" lang="en-US" altLang="ja-JP" sz="2400" dirty="0" smtClean="0">
              <a:latin typeface="+mj-ea"/>
              <a:ea typeface="+mj-ea"/>
            </a:endParaRPr>
          </a:p>
          <a:p>
            <a:endParaRPr lang="en-US" altLang="ja-JP" sz="2400" b="1" dirty="0" smtClean="0">
              <a:latin typeface="+mj-ea"/>
              <a:ea typeface="+mj-ea"/>
            </a:endParaRPr>
          </a:p>
          <a:p>
            <a:r>
              <a:rPr lang="en-US" altLang="ja-JP" sz="2400" b="1" dirty="0" smtClean="0">
                <a:latin typeface="+mj-ea"/>
                <a:ea typeface="+mj-ea"/>
              </a:rPr>
              <a:t>※</a:t>
            </a:r>
            <a:r>
              <a:rPr lang="ja-JP" altLang="en-US" sz="2400" b="1" dirty="0" smtClean="0">
                <a:latin typeface="+mj-ea"/>
                <a:ea typeface="+mj-ea"/>
              </a:rPr>
              <a:t>教科書</a:t>
            </a:r>
            <a:r>
              <a:rPr lang="ja-JP" altLang="en-US" sz="2400" b="1" dirty="0">
                <a:latin typeface="+mj-ea"/>
                <a:ea typeface="+mj-ea"/>
              </a:rPr>
              <a:t>に直接書き込みましょう！</a:t>
            </a:r>
            <a:endParaRPr lang="en-US" altLang="ja-JP" sz="2400" b="1" dirty="0">
              <a:latin typeface="+mj-ea"/>
              <a:ea typeface="+mj-ea"/>
            </a:endParaRPr>
          </a:p>
          <a:p>
            <a:endParaRPr kumimoji="1" lang="ja-JP" altLang="en-US" sz="24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66611" y="4744937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⑧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12160" y="4046447"/>
            <a:ext cx="50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⑤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068560" y="1219418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+mj-ea"/>
                <a:ea typeface="+mj-ea"/>
              </a:rPr>
              <a:t>④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40674" y="1222503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+mj-ea"/>
                <a:ea typeface="+mj-ea"/>
              </a:rPr>
              <a:t>③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93777" y="1219418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②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46880" y="1188680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①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54514" y="4744937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+mj-ea"/>
                <a:ea typeface="+mj-ea"/>
              </a:rPr>
              <a:t>⑦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93777" y="4729737"/>
            <a:ext cx="548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⑥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857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67840" y="2103119"/>
            <a:ext cx="48158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+mj-ea"/>
                <a:ea typeface="+mj-ea"/>
              </a:rPr>
              <a:t>①フランス</a:t>
            </a:r>
            <a:endParaRPr kumimoji="1"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②ロシア</a:t>
            </a:r>
            <a:endParaRPr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③ドイツ</a:t>
            </a:r>
            <a:endParaRPr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④アメリカ</a:t>
            </a:r>
            <a:endParaRPr lang="en-US" altLang="ja-JP" sz="4400" dirty="0" smtClean="0">
              <a:latin typeface="+mj-ea"/>
              <a:ea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7600" y="714514"/>
            <a:ext cx="130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+mj-ea"/>
                <a:ea typeface="+mj-ea"/>
              </a:rPr>
              <a:t>答え</a:t>
            </a:r>
            <a:endParaRPr kumimoji="1" lang="ja-JP" altLang="en-US" sz="4000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583680" y="2103119"/>
            <a:ext cx="48158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 smtClean="0">
                <a:latin typeface="+mj-ea"/>
                <a:ea typeface="+mj-ea"/>
              </a:rPr>
              <a:t>⑤エジプト</a:t>
            </a:r>
            <a:endParaRPr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⑥サウジアラビア</a:t>
            </a:r>
            <a:endParaRPr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⑦オーストラリア</a:t>
            </a:r>
            <a:endParaRPr lang="en-US" altLang="ja-JP" sz="4400" dirty="0" smtClean="0">
              <a:latin typeface="+mj-ea"/>
              <a:ea typeface="+mj-ea"/>
            </a:endParaRPr>
          </a:p>
          <a:p>
            <a:r>
              <a:rPr lang="ja-JP" altLang="en-US" sz="4400" dirty="0" smtClean="0">
                <a:latin typeface="+mj-ea"/>
                <a:ea typeface="+mj-ea"/>
              </a:rPr>
              <a:t>⑧アルゼンチン</a:t>
            </a:r>
            <a:endParaRPr kumimoji="1" lang="ja-JP" altLang="en-US" sz="4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73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461962" y="119517"/>
            <a:ext cx="11068052" cy="144893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世界の主な国々と日本の位置や国旗</a:t>
            </a:r>
            <a:r>
              <a:rPr kumimoji="1" lang="en-US" altLang="ja-JP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4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について調べてみよう！</a:t>
            </a:r>
            <a:endParaRPr kumimoji="1"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8329613" y="2011364"/>
            <a:ext cx="3862387" cy="4389436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左の世界地図を使って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名前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や、国旗についての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問題を出していきます。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教科書（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P10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）や地図帳を使って調べよう！！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「やり方①～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③」のわかったところからはじめよう！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0" t="5417" r="9903" b="6042"/>
          <a:stretch/>
        </p:blipFill>
        <p:spPr>
          <a:xfrm>
            <a:off x="1" y="1668464"/>
            <a:ext cx="8329612" cy="507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79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8" y="942975"/>
            <a:ext cx="8543925" cy="561498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テキスト ボックス 4"/>
          <p:cNvSpPr txBox="1"/>
          <p:nvPr/>
        </p:nvSpPr>
        <p:spPr>
          <a:xfrm>
            <a:off x="185738" y="257175"/>
            <a:ext cx="172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+mj-ea"/>
                <a:ea typeface="+mj-ea"/>
              </a:rPr>
              <a:t>やり方①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185738" y="4486275"/>
            <a:ext cx="2828925" cy="12715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535906" y="1357313"/>
            <a:ext cx="721519" cy="31289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877300" y="2627083"/>
            <a:ext cx="3119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の国の名前の中から当てはまるものを選んで、（　　　）の中にドラッグしよう！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9215436" y="1543052"/>
            <a:ext cx="2443163" cy="84296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1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8" y="942973"/>
            <a:ext cx="8543925" cy="561498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テキスト ボックス 4"/>
          <p:cNvSpPr txBox="1"/>
          <p:nvPr/>
        </p:nvSpPr>
        <p:spPr>
          <a:xfrm>
            <a:off x="185738" y="257175"/>
            <a:ext cx="172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+mj-ea"/>
                <a:ea typeface="+mj-ea"/>
              </a:rPr>
              <a:t>やり方②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2528888" y="4486277"/>
            <a:ext cx="2828925" cy="127158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3736181" y="1857375"/>
            <a:ext cx="64294" cy="267890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877300" y="2627083"/>
            <a:ext cx="3119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の番号の中で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①～③の場所に当てはまるものを選んで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場所の所にドラッグしよう！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9215436" y="1543052"/>
            <a:ext cx="2443163" cy="842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908256" y="4393409"/>
            <a:ext cx="764382" cy="4214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8" y="942973"/>
            <a:ext cx="8543925" cy="561498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テキスト ボックス 4"/>
          <p:cNvSpPr txBox="1"/>
          <p:nvPr/>
        </p:nvSpPr>
        <p:spPr>
          <a:xfrm>
            <a:off x="185738" y="257175"/>
            <a:ext cx="172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+mj-ea"/>
                <a:ea typeface="+mj-ea"/>
              </a:rPr>
              <a:t>やり方②</a:t>
            </a:r>
            <a:endParaRPr kumimoji="1" lang="ja-JP" altLang="en-US" sz="2800" b="1" dirty="0">
              <a:latin typeface="+mj-ea"/>
              <a:ea typeface="+mj-ea"/>
            </a:endParaRPr>
          </a:p>
        </p:txBody>
      </p:sp>
      <p:sp>
        <p:nvSpPr>
          <p:cNvPr id="6" name="楕円 5"/>
          <p:cNvSpPr/>
          <p:nvPr/>
        </p:nvSpPr>
        <p:spPr>
          <a:xfrm>
            <a:off x="38101" y="5450684"/>
            <a:ext cx="4948237" cy="110727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2864644" y="1828800"/>
            <a:ext cx="1378744" cy="36218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877300" y="2627083"/>
            <a:ext cx="3119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+mj-ea"/>
                <a:ea typeface="+mj-ea"/>
              </a:rPr>
              <a:t>の国旗の中で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その</a:t>
            </a:r>
            <a:r>
              <a:rPr lang="ja-JP" altLang="en-US" sz="2800" dirty="0">
                <a:latin typeface="+mj-ea"/>
                <a:ea typeface="+mj-ea"/>
              </a:rPr>
              <a:t>国</a:t>
            </a:r>
            <a:r>
              <a:rPr lang="ja-JP" altLang="en-US" sz="2800" dirty="0" smtClean="0">
                <a:latin typeface="+mj-ea"/>
                <a:ea typeface="+mj-ea"/>
              </a:rPr>
              <a:t>に当てはまるものを選んで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>
                <a:latin typeface="+mj-ea"/>
                <a:ea typeface="+mj-ea"/>
              </a:rPr>
              <a:t>国旗</a:t>
            </a:r>
            <a:r>
              <a:rPr lang="ja-JP" altLang="en-US" sz="2800" dirty="0" smtClean="0">
                <a:latin typeface="+mj-ea"/>
                <a:ea typeface="+mj-ea"/>
              </a:rPr>
              <a:t>の所にドラッグしよう！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9215436" y="1543052"/>
            <a:ext cx="2443163" cy="8429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948740" y="3979072"/>
            <a:ext cx="764382" cy="4214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5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&lt;strong&gt;フランス&lt;/strong&gt;の&lt;strong&gt;国旗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938" y="5960926"/>
            <a:ext cx="822833" cy="547500"/>
          </a:xfrm>
          <a:prstGeom prst="rect">
            <a:avLst/>
          </a:prstGeom>
        </p:spPr>
      </p:pic>
      <p:pic>
        <p:nvPicPr>
          <p:cNvPr id="3" name="図 2" descr="&lt;strong&gt;ドイツ&lt;/strong&gt;の&lt;strong&gt;国旗&lt;/strong&gt;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2" y="5965371"/>
            <a:ext cx="906290" cy="543055"/>
          </a:xfrm>
          <a:prstGeom prst="rect">
            <a:avLst/>
          </a:prstGeom>
        </p:spPr>
      </p:pic>
      <p:pic>
        <p:nvPicPr>
          <p:cNvPr id="4" name="図 3" descr="&lt;strong&gt;ロシア&lt;/strong&gt;の&lt;strong&gt;国旗&lt;/strong&gt; - Wikipedia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808" y="5964585"/>
            <a:ext cx="817334" cy="543841"/>
          </a:xfrm>
          <a:prstGeom prst="rect">
            <a:avLst/>
          </a:prstGeom>
        </p:spPr>
      </p:pic>
      <p:pic>
        <p:nvPicPr>
          <p:cNvPr id="5" name="図 4" descr="File:Flag of the United Kingdom (2-3).svg - Wikimedia Common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37" y="5960926"/>
            <a:ext cx="821571" cy="547500"/>
          </a:xfrm>
          <a:prstGeom prst="rect">
            <a:avLst/>
          </a:prstGeom>
        </p:spPr>
      </p:pic>
      <p:pic>
        <p:nvPicPr>
          <p:cNvPr id="6" name="図 5" descr="Flag_of_turkeysv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742274" y="5938353"/>
            <a:ext cx="855109" cy="57007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51321" y="5262767"/>
            <a:ext cx="1118507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サウジアラビア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1321" y="4689975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フランス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82430" y="5190463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トルコ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82431" y="4694121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イギリス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4315" y="4689975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ドイツ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8773" y="5170234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ロシア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pic>
        <p:nvPicPr>
          <p:cNvPr id="16" name="図 15" descr="&lt;strong&gt;サウジアラビア&lt;/strong&gt;の&lt;strong&gt;国旗&lt;/strong&gt; - Wikipedia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883" y="5963477"/>
            <a:ext cx="817659" cy="54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6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&lt;strong&gt;フランス&lt;/strong&gt;の&lt;strong&gt;国旗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938" y="5960926"/>
            <a:ext cx="822833" cy="547500"/>
          </a:xfrm>
          <a:prstGeom prst="rect">
            <a:avLst/>
          </a:prstGeom>
        </p:spPr>
      </p:pic>
      <p:pic>
        <p:nvPicPr>
          <p:cNvPr id="3" name="図 2" descr="&lt;strong&gt;ドイツ&lt;/strong&gt;の&lt;strong&gt;国旗&lt;/strong&gt;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091" y="5952195"/>
            <a:ext cx="906290" cy="543055"/>
          </a:xfrm>
          <a:prstGeom prst="rect">
            <a:avLst/>
          </a:prstGeom>
        </p:spPr>
      </p:pic>
      <p:pic>
        <p:nvPicPr>
          <p:cNvPr id="4" name="図 3" descr="File:Flag of the United Kingdom (2-3).sv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811" y="5935364"/>
            <a:ext cx="821571" cy="5475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1321" y="4689975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フランス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82430" y="5190463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スペイン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82431" y="4694121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イギリス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3541" y="4689975"/>
            <a:ext cx="111850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ドイツ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07702" y="5213677"/>
            <a:ext cx="1118507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アフリカ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09996" y="4886324"/>
            <a:ext cx="4665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16338" y="4886324"/>
            <a:ext cx="4810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63058" y="4886324"/>
            <a:ext cx="45014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1321" y="5227942"/>
            <a:ext cx="1118507" cy="25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サウジアラビア</a:t>
            </a:r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4" name="図 13" descr="&lt;strong&gt;サウジアラビア&lt;/strong&gt;の&lt;strong&gt;国旗&lt;/strong&gt; - Wikipedia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11" y="5935364"/>
            <a:ext cx="817659" cy="545106"/>
          </a:xfrm>
          <a:prstGeom prst="rect">
            <a:avLst/>
          </a:prstGeom>
        </p:spPr>
      </p:pic>
      <p:pic>
        <p:nvPicPr>
          <p:cNvPr id="15" name="図 14" descr="ワールドカップ準決勝 : 深夜営業の個室美容室moanaスタッフブログ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428" y="5939023"/>
            <a:ext cx="854102" cy="569401"/>
          </a:xfrm>
          <a:prstGeom prst="rect">
            <a:avLst/>
          </a:prstGeom>
        </p:spPr>
      </p:pic>
      <p:pic>
        <p:nvPicPr>
          <p:cNvPr id="16" name="図 15" descr="&lt;strong&gt;南アフリカ&lt;/strong&gt;国防軍 - Wikipedia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0775" b="51026"/>
          <a:stretch/>
        </p:blipFill>
        <p:spPr>
          <a:xfrm>
            <a:off x="3551353" y="5935364"/>
            <a:ext cx="937731" cy="62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7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</TotalTime>
  <Words>260</Words>
  <Application>Microsoft Office PowerPoint</Application>
  <PresentationFormat>ワイド画面</PresentationFormat>
  <Paragraphs>104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HG丸ｺﾞｼｯｸM-PRO</vt:lpstr>
      <vt:lpstr>ＭＳ ゴシック</vt:lpstr>
      <vt:lpstr>游ゴシック</vt:lpstr>
      <vt:lpstr>Arial</vt:lpstr>
      <vt:lpstr>Consolas</vt:lpstr>
      <vt:lpstr>Verdana</vt:lpstr>
      <vt:lpstr>Office テーマ</vt:lpstr>
      <vt:lpstr>PowerPoint プレゼンテーション</vt:lpstr>
      <vt:lpstr>PowerPoint プレゼンテーション</vt:lpstr>
      <vt:lpstr>PowerPoint プレゼンテーション</vt:lpstr>
      <vt:lpstr>世界の主な国々と日本の位置や国旗 　　　　　　　　　　について調べてみよう！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渋谷区教育委員会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渋谷区教育委員会</dc:creator>
  <cp:lastModifiedBy>渋谷区教育委員会</cp:lastModifiedBy>
  <cp:revision>60</cp:revision>
  <dcterms:created xsi:type="dcterms:W3CDTF">2020-05-04T07:00:18Z</dcterms:created>
  <dcterms:modified xsi:type="dcterms:W3CDTF">2020-05-11T13:30:37Z</dcterms:modified>
</cp:coreProperties>
</file>