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6"/>
  </p:handoutMasterIdLst>
  <p:sldIdLst>
    <p:sldId id="277" r:id="rId2"/>
    <p:sldId id="275" r:id="rId3"/>
    <p:sldId id="276" r:id="rId4"/>
    <p:sldId id="257" r:id="rId5"/>
    <p:sldId id="272" r:id="rId6"/>
    <p:sldId id="273" r:id="rId7"/>
    <p:sldId id="274" r:id="rId8"/>
    <p:sldId id="265" r:id="rId9"/>
    <p:sldId id="266" r:id="rId10"/>
    <p:sldId id="271" r:id="rId11"/>
    <p:sldId id="267" r:id="rId12"/>
    <p:sldId id="268" r:id="rId13"/>
    <p:sldId id="269" r:id="rId14"/>
    <p:sldId id="270" r:id="rId1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渋谷区教育委員会" initials="渋谷区教育委員会" lastIdx="1" clrIdx="0">
    <p:extLst>
      <p:ext uri="{19B8F6BF-5375-455C-9EA6-DF929625EA0E}">
        <p15:presenceInfo xmlns:p15="http://schemas.microsoft.com/office/powerpoint/2012/main" userId="渋谷区教育委員会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91" autoAdjust="0"/>
    <p:restoredTop sz="94660"/>
  </p:normalViewPr>
  <p:slideViewPr>
    <p:cSldViewPr snapToGrid="0">
      <p:cViewPr varScale="1">
        <p:scale>
          <a:sx n="47" d="100"/>
          <a:sy n="47" d="100"/>
        </p:scale>
        <p:origin x="48" y="4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1" d="100"/>
          <a:sy n="51" d="100"/>
        </p:scale>
        <p:origin x="2970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16537-AD55-4765-B805-EBCE40964660}" type="datetimeFigureOut">
              <a:rPr kumimoji="1" lang="ja-JP" altLang="en-US" smtClean="0"/>
              <a:t>2020/5/11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2A9BC5-DF81-478C-B2AD-85113B22BB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51030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741518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図 22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40" t="13871" r="63308" b="32550"/>
          <a:stretch/>
        </p:blipFill>
        <p:spPr>
          <a:xfrm>
            <a:off x="6801665" y="0"/>
            <a:ext cx="5384286" cy="6858000"/>
          </a:xfrm>
          <a:prstGeom prst="rect">
            <a:avLst/>
          </a:prstGeom>
        </p:spPr>
      </p:pic>
      <p:sp>
        <p:nvSpPr>
          <p:cNvPr id="24" name="角丸四角形 23"/>
          <p:cNvSpPr/>
          <p:nvPr userDrawn="1"/>
        </p:nvSpPr>
        <p:spPr>
          <a:xfrm>
            <a:off x="31268" y="5741190"/>
            <a:ext cx="6732389" cy="9869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角丸四角形 24"/>
          <p:cNvSpPr/>
          <p:nvPr userDrawn="1"/>
        </p:nvSpPr>
        <p:spPr>
          <a:xfrm>
            <a:off x="47923" y="4547407"/>
            <a:ext cx="3838277" cy="1103086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テキスト ボックス 25"/>
          <p:cNvSpPr txBox="1"/>
          <p:nvPr userDrawn="1"/>
        </p:nvSpPr>
        <p:spPr>
          <a:xfrm>
            <a:off x="107050" y="187271"/>
            <a:ext cx="6517820" cy="13234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この国の名前は（　　　　　　）です。</a:t>
            </a:r>
            <a:endParaRPr lang="en-US" altLang="ja-JP" sz="2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首都は、パリです。</a:t>
            </a:r>
            <a:endParaRPr lang="en-US" altLang="ja-JP" sz="2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エッフェル塔が有名です。</a:t>
            </a:r>
            <a:endParaRPr lang="en-US" altLang="ja-JP" sz="2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国旗はトリコロールが特ちょう的です。</a:t>
            </a:r>
            <a:endParaRPr kumimoji="1" lang="en-US" altLang="ja-JP" sz="2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7" name="テキスト ボックス 26"/>
          <p:cNvSpPr txBox="1"/>
          <p:nvPr userDrawn="1"/>
        </p:nvSpPr>
        <p:spPr>
          <a:xfrm>
            <a:off x="5537434" y="420914"/>
            <a:ext cx="1045366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kumimoji="1" lang="en-US" altLang="ja-JP" dirty="0" smtClean="0"/>
          </a:p>
          <a:p>
            <a:pPr algn="ctr"/>
            <a:r>
              <a:rPr kumimoji="1" lang="ja-JP" altLang="en-US" dirty="0" smtClean="0"/>
              <a:t>国旗</a:t>
            </a:r>
            <a:endParaRPr kumimoji="1" lang="en-US" altLang="ja-JP" dirty="0" smtClean="0"/>
          </a:p>
          <a:p>
            <a:pPr algn="ctr"/>
            <a:endParaRPr kumimoji="1" lang="ja-JP" altLang="en-US" dirty="0"/>
          </a:p>
        </p:txBody>
      </p:sp>
      <p:sp>
        <p:nvSpPr>
          <p:cNvPr id="28" name="テキスト ボックス 27"/>
          <p:cNvSpPr txBox="1"/>
          <p:nvPr userDrawn="1"/>
        </p:nvSpPr>
        <p:spPr>
          <a:xfrm>
            <a:off x="129722" y="1644520"/>
            <a:ext cx="6517820" cy="13234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この国の名前は（　　　　　　）です。</a:t>
            </a:r>
            <a:endParaRPr lang="en-US" altLang="ja-JP" sz="2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首都は、アンカラです。</a:t>
            </a:r>
            <a:endParaRPr lang="en-US" altLang="ja-JP" sz="2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ケバブという定番料理は世界三大料理</a:t>
            </a:r>
            <a:endParaRPr lang="en-US" altLang="ja-JP" sz="2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000" dirty="0" err="1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にも</a:t>
            </a:r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なっています</a:t>
            </a:r>
            <a:r>
              <a:rPr kumimoji="1"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</a:t>
            </a:r>
            <a:endParaRPr kumimoji="1" lang="en-US" altLang="ja-JP" sz="2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9" name="テキスト ボックス 28"/>
          <p:cNvSpPr txBox="1"/>
          <p:nvPr userDrawn="1"/>
        </p:nvSpPr>
        <p:spPr>
          <a:xfrm>
            <a:off x="129722" y="3147170"/>
            <a:ext cx="6517820" cy="13234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この</a:t>
            </a:r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国の名前は（　　　　　　）です。</a:t>
            </a:r>
            <a:endParaRPr lang="en-US" altLang="ja-JP" sz="2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首都</a:t>
            </a:r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は、モスクワです。「赤の広場」が</a:t>
            </a:r>
            <a:endParaRPr lang="en-US" altLang="ja-JP" sz="2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世界</a:t>
            </a:r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遺産に登録されています。国旗の色</a:t>
            </a:r>
            <a:endParaRPr lang="en-US" altLang="ja-JP" sz="2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は</a:t>
            </a:r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高貴、名誉、勇気を表しています</a:t>
            </a:r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</a:t>
            </a:r>
            <a:endParaRPr lang="en-US" altLang="ja-JP" sz="2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0" name="テキスト ボックス 29"/>
          <p:cNvSpPr txBox="1"/>
          <p:nvPr userDrawn="1"/>
        </p:nvSpPr>
        <p:spPr>
          <a:xfrm>
            <a:off x="5537434" y="3355597"/>
            <a:ext cx="1045366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kumimoji="1" lang="en-US" altLang="ja-JP" dirty="0" smtClean="0"/>
          </a:p>
          <a:p>
            <a:pPr algn="ctr"/>
            <a:r>
              <a:rPr kumimoji="1" lang="ja-JP" altLang="en-US" dirty="0" smtClean="0"/>
              <a:t>国旗</a:t>
            </a:r>
            <a:endParaRPr kumimoji="1" lang="en-US" altLang="ja-JP" dirty="0" smtClean="0"/>
          </a:p>
          <a:p>
            <a:pPr algn="ctr"/>
            <a:endParaRPr kumimoji="1" lang="ja-JP" altLang="en-US" dirty="0"/>
          </a:p>
        </p:txBody>
      </p:sp>
      <p:sp>
        <p:nvSpPr>
          <p:cNvPr id="31" name="テキスト ボックス 30"/>
          <p:cNvSpPr txBox="1"/>
          <p:nvPr userDrawn="1"/>
        </p:nvSpPr>
        <p:spPr>
          <a:xfrm>
            <a:off x="5537434" y="1853013"/>
            <a:ext cx="1045366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kumimoji="1" lang="en-US" altLang="ja-JP" dirty="0" smtClean="0"/>
          </a:p>
          <a:p>
            <a:pPr algn="ctr"/>
            <a:r>
              <a:rPr kumimoji="1" lang="ja-JP" altLang="en-US" dirty="0" smtClean="0"/>
              <a:t>国旗</a:t>
            </a:r>
            <a:endParaRPr kumimoji="1" lang="en-US" altLang="ja-JP" dirty="0" smtClean="0"/>
          </a:p>
          <a:p>
            <a:pPr algn="ctr"/>
            <a:endParaRPr kumimoji="1" lang="ja-JP" altLang="en-US" dirty="0"/>
          </a:p>
        </p:txBody>
      </p:sp>
      <p:sp>
        <p:nvSpPr>
          <p:cNvPr id="32" name="角丸四角形 31"/>
          <p:cNvSpPr/>
          <p:nvPr userDrawn="1"/>
        </p:nvSpPr>
        <p:spPr>
          <a:xfrm>
            <a:off x="3996466" y="4547407"/>
            <a:ext cx="2767191" cy="1103086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テキスト ボックス 32"/>
          <p:cNvSpPr txBox="1"/>
          <p:nvPr userDrawn="1"/>
        </p:nvSpPr>
        <p:spPr>
          <a:xfrm>
            <a:off x="8040549" y="2132040"/>
            <a:ext cx="5164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①</a:t>
            </a:r>
            <a:endParaRPr kumimoji="1" lang="ja-JP" altLang="en-US" sz="2400" dirty="0"/>
          </a:p>
        </p:txBody>
      </p:sp>
      <p:sp>
        <p:nvSpPr>
          <p:cNvPr id="34" name="テキスト ボックス 33"/>
          <p:cNvSpPr txBox="1"/>
          <p:nvPr userDrawn="1"/>
        </p:nvSpPr>
        <p:spPr>
          <a:xfrm>
            <a:off x="10414731" y="932024"/>
            <a:ext cx="3762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②</a:t>
            </a:r>
            <a:endParaRPr kumimoji="1" lang="ja-JP" altLang="en-US" sz="2400" dirty="0"/>
          </a:p>
        </p:txBody>
      </p:sp>
      <p:sp>
        <p:nvSpPr>
          <p:cNvPr id="35" name="テキスト ボックス 34"/>
          <p:cNvSpPr txBox="1"/>
          <p:nvPr userDrawn="1"/>
        </p:nvSpPr>
        <p:spPr>
          <a:xfrm>
            <a:off x="9493808" y="2593705"/>
            <a:ext cx="5445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③</a:t>
            </a:r>
            <a:endParaRPr kumimoji="1" lang="ja-JP" altLang="en-US" sz="2400" dirty="0"/>
          </a:p>
        </p:txBody>
      </p:sp>
      <p:sp>
        <p:nvSpPr>
          <p:cNvPr id="36" name="テキスト ボックス 35"/>
          <p:cNvSpPr txBox="1"/>
          <p:nvPr userDrawn="1"/>
        </p:nvSpPr>
        <p:spPr>
          <a:xfrm>
            <a:off x="4921647" y="653208"/>
            <a:ext cx="461665" cy="5576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eaVert" wrap="square" rtlCol="0">
            <a:spAutoFit/>
          </a:bodyPr>
          <a:lstStyle/>
          <a:p>
            <a:r>
              <a:rPr lang="ja-JP" altLang="en-US" dirty="0">
                <a:latin typeface="+mj-ea"/>
                <a:ea typeface="+mj-ea"/>
              </a:rPr>
              <a:t>場所</a:t>
            </a:r>
            <a:endParaRPr kumimoji="1" lang="ja-JP" altLang="en-US" dirty="0">
              <a:latin typeface="+mj-ea"/>
              <a:ea typeface="+mj-ea"/>
            </a:endParaRPr>
          </a:p>
        </p:txBody>
      </p:sp>
      <p:sp>
        <p:nvSpPr>
          <p:cNvPr id="37" name="テキスト ボックス 36"/>
          <p:cNvSpPr txBox="1"/>
          <p:nvPr userDrawn="1"/>
        </p:nvSpPr>
        <p:spPr>
          <a:xfrm>
            <a:off x="4921647" y="1954248"/>
            <a:ext cx="461665" cy="5576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eaVert" wrap="square" rtlCol="0">
            <a:spAutoFit/>
          </a:bodyPr>
          <a:lstStyle/>
          <a:p>
            <a:r>
              <a:rPr lang="ja-JP" altLang="en-US" dirty="0">
                <a:latin typeface="+mj-ea"/>
                <a:ea typeface="+mj-ea"/>
              </a:rPr>
              <a:t>場所</a:t>
            </a:r>
            <a:endParaRPr kumimoji="1" lang="ja-JP" altLang="en-US" dirty="0">
              <a:latin typeface="+mj-ea"/>
              <a:ea typeface="+mj-ea"/>
            </a:endParaRPr>
          </a:p>
        </p:txBody>
      </p:sp>
      <p:sp>
        <p:nvSpPr>
          <p:cNvPr id="38" name="テキスト ボックス 37"/>
          <p:cNvSpPr txBox="1"/>
          <p:nvPr userDrawn="1"/>
        </p:nvSpPr>
        <p:spPr>
          <a:xfrm>
            <a:off x="4935091" y="3508202"/>
            <a:ext cx="461665" cy="5576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eaVert" wrap="square" rtlCol="0">
            <a:spAutoFit/>
          </a:bodyPr>
          <a:lstStyle/>
          <a:p>
            <a:r>
              <a:rPr lang="ja-JP" altLang="en-US" dirty="0">
                <a:latin typeface="+mj-ea"/>
                <a:ea typeface="+mj-ea"/>
              </a:rPr>
              <a:t>場所</a:t>
            </a:r>
            <a:endParaRPr kumimoji="1" lang="ja-JP" altLang="en-US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9035092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40" t="13871" r="63308" b="32550"/>
          <a:stretch/>
        </p:blipFill>
        <p:spPr>
          <a:xfrm>
            <a:off x="6801665" y="0"/>
            <a:ext cx="5384286" cy="6858000"/>
          </a:xfrm>
          <a:prstGeom prst="rect">
            <a:avLst/>
          </a:prstGeom>
        </p:spPr>
      </p:pic>
      <p:sp>
        <p:nvSpPr>
          <p:cNvPr id="7" name="角丸四角形 6"/>
          <p:cNvSpPr/>
          <p:nvPr userDrawn="1"/>
        </p:nvSpPr>
        <p:spPr>
          <a:xfrm>
            <a:off x="31268" y="5741190"/>
            <a:ext cx="6732389" cy="9869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角丸四角形 7"/>
          <p:cNvSpPr/>
          <p:nvPr userDrawn="1"/>
        </p:nvSpPr>
        <p:spPr>
          <a:xfrm>
            <a:off x="51424" y="4561306"/>
            <a:ext cx="3838277" cy="1103086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 userDrawn="1"/>
        </p:nvSpPr>
        <p:spPr>
          <a:xfrm>
            <a:off x="129723" y="203200"/>
            <a:ext cx="6517820" cy="13234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この国の名前は（　　　　　　）です。</a:t>
            </a:r>
            <a:endParaRPr kumimoji="1" lang="en-US" altLang="ja-JP" sz="2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首都は、ベルリンです。</a:t>
            </a:r>
            <a:endParaRPr lang="en-US" altLang="ja-JP" sz="2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ローテンブルク</a:t>
            </a:r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の「マルクト広場」は、</a:t>
            </a:r>
            <a:endParaRPr lang="en-US" altLang="ja-JP" sz="2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世界</a:t>
            </a:r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遺産に登録されています</a:t>
            </a:r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</a:t>
            </a:r>
            <a:endParaRPr lang="en-US" altLang="ja-JP" sz="2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0" name="テキスト ボックス 9"/>
          <p:cNvSpPr txBox="1"/>
          <p:nvPr userDrawn="1"/>
        </p:nvSpPr>
        <p:spPr>
          <a:xfrm>
            <a:off x="5537434" y="420914"/>
            <a:ext cx="1045366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kumimoji="1" lang="en-US" altLang="ja-JP" dirty="0" smtClean="0"/>
          </a:p>
          <a:p>
            <a:pPr algn="ctr"/>
            <a:r>
              <a:rPr kumimoji="1" lang="ja-JP" altLang="en-US" dirty="0" smtClean="0"/>
              <a:t>国旗</a:t>
            </a:r>
            <a:endParaRPr kumimoji="1" lang="en-US" altLang="ja-JP" dirty="0" smtClean="0"/>
          </a:p>
          <a:p>
            <a:pPr algn="ctr"/>
            <a:endParaRPr kumimoji="1" lang="ja-JP" altLang="en-US" dirty="0"/>
          </a:p>
        </p:txBody>
      </p:sp>
      <p:sp>
        <p:nvSpPr>
          <p:cNvPr id="11" name="テキスト ボックス 10"/>
          <p:cNvSpPr txBox="1"/>
          <p:nvPr userDrawn="1"/>
        </p:nvSpPr>
        <p:spPr>
          <a:xfrm>
            <a:off x="129722" y="1644520"/>
            <a:ext cx="6517820" cy="13234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この国の名前は（　　　　　　）です。</a:t>
            </a:r>
            <a:endParaRPr kumimoji="1" lang="en-US" altLang="ja-JP" sz="2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首都は、ロンドンです。</a:t>
            </a:r>
            <a:r>
              <a:rPr lang="en-US" altLang="ja-JP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4</a:t>
            </a:r>
            <a:r>
              <a:rPr lang="ja-JP" altLang="en-US" sz="2000" dirty="0" err="1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つの</a:t>
            </a:r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地域の</a:t>
            </a:r>
            <a:endParaRPr lang="en-US" altLang="ja-JP" sz="2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十字架を合わせて１つにした、国旗は</a:t>
            </a:r>
            <a:endParaRPr lang="en-US" altLang="ja-JP" sz="2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「ユニオン・ジャック」と呼ばれます</a:t>
            </a:r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</a:t>
            </a:r>
            <a:endParaRPr lang="en-US" altLang="ja-JP" sz="2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2" name="テキスト ボックス 11"/>
          <p:cNvSpPr txBox="1"/>
          <p:nvPr userDrawn="1"/>
        </p:nvSpPr>
        <p:spPr>
          <a:xfrm>
            <a:off x="129722" y="3147170"/>
            <a:ext cx="6517820" cy="13234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この</a:t>
            </a:r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国の名前は（　　　　　　）です</a:t>
            </a:r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</a:t>
            </a:r>
            <a:endParaRPr lang="en-US" altLang="ja-JP" sz="2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最大の都市は、</a:t>
            </a:r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ケープタウン</a:t>
            </a:r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です。</a:t>
            </a:r>
            <a:endParaRPr lang="en-US" altLang="ja-JP" sz="2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そこでは、</a:t>
            </a:r>
            <a:r>
              <a:rPr lang="en-US" altLang="ja-JP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2010</a:t>
            </a:r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年にはサッカー</a:t>
            </a:r>
            <a:r>
              <a:rPr lang="en-US" altLang="ja-JP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W</a:t>
            </a:r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杯が</a:t>
            </a:r>
            <a:endParaRPr lang="en-US" altLang="ja-JP" sz="2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開催されました。</a:t>
            </a:r>
            <a:endParaRPr lang="en-US" altLang="ja-JP" sz="2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3" name="テキスト ボックス 12"/>
          <p:cNvSpPr txBox="1"/>
          <p:nvPr userDrawn="1"/>
        </p:nvSpPr>
        <p:spPr>
          <a:xfrm>
            <a:off x="5537434" y="3355597"/>
            <a:ext cx="1045366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kumimoji="1" lang="en-US" altLang="ja-JP" dirty="0" smtClean="0"/>
          </a:p>
          <a:p>
            <a:pPr algn="ctr"/>
            <a:r>
              <a:rPr kumimoji="1" lang="ja-JP" altLang="en-US" dirty="0" smtClean="0"/>
              <a:t>国旗</a:t>
            </a:r>
            <a:endParaRPr kumimoji="1" lang="en-US" altLang="ja-JP" dirty="0" smtClean="0"/>
          </a:p>
          <a:p>
            <a:pPr algn="ctr"/>
            <a:endParaRPr kumimoji="1" lang="ja-JP" altLang="en-US" dirty="0"/>
          </a:p>
        </p:txBody>
      </p:sp>
      <p:sp>
        <p:nvSpPr>
          <p:cNvPr id="14" name="テキスト ボックス 13"/>
          <p:cNvSpPr txBox="1"/>
          <p:nvPr userDrawn="1"/>
        </p:nvSpPr>
        <p:spPr>
          <a:xfrm>
            <a:off x="5537434" y="1853013"/>
            <a:ext cx="1045366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kumimoji="1" lang="en-US" altLang="ja-JP" dirty="0" smtClean="0"/>
          </a:p>
          <a:p>
            <a:pPr algn="ctr"/>
            <a:r>
              <a:rPr kumimoji="1" lang="ja-JP" altLang="en-US" dirty="0" smtClean="0"/>
              <a:t>国旗</a:t>
            </a:r>
            <a:endParaRPr kumimoji="1" lang="en-US" altLang="ja-JP" dirty="0" smtClean="0"/>
          </a:p>
          <a:p>
            <a:pPr algn="ctr"/>
            <a:endParaRPr kumimoji="1" lang="ja-JP" altLang="en-US" dirty="0"/>
          </a:p>
        </p:txBody>
      </p:sp>
      <p:sp>
        <p:nvSpPr>
          <p:cNvPr id="15" name="角丸四角形 14"/>
          <p:cNvSpPr/>
          <p:nvPr userDrawn="1"/>
        </p:nvSpPr>
        <p:spPr>
          <a:xfrm>
            <a:off x="3996466" y="4547407"/>
            <a:ext cx="2767191" cy="1103086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/>
          <p:cNvSpPr txBox="1"/>
          <p:nvPr userDrawn="1"/>
        </p:nvSpPr>
        <p:spPr>
          <a:xfrm>
            <a:off x="7890411" y="1644520"/>
            <a:ext cx="5164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①</a:t>
            </a:r>
            <a:endParaRPr kumimoji="1" lang="ja-JP" altLang="en-US" sz="2400" dirty="0"/>
          </a:p>
        </p:txBody>
      </p:sp>
      <p:sp>
        <p:nvSpPr>
          <p:cNvPr id="17" name="テキスト ボックス 16"/>
          <p:cNvSpPr txBox="1"/>
          <p:nvPr userDrawn="1"/>
        </p:nvSpPr>
        <p:spPr>
          <a:xfrm>
            <a:off x="8406867" y="1723415"/>
            <a:ext cx="3762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②</a:t>
            </a:r>
            <a:endParaRPr kumimoji="1" lang="ja-JP" altLang="en-US" sz="2400" dirty="0"/>
          </a:p>
        </p:txBody>
      </p:sp>
      <p:sp>
        <p:nvSpPr>
          <p:cNvPr id="18" name="テキスト ボックス 17"/>
          <p:cNvSpPr txBox="1"/>
          <p:nvPr userDrawn="1"/>
        </p:nvSpPr>
        <p:spPr>
          <a:xfrm>
            <a:off x="8949225" y="6277592"/>
            <a:ext cx="5445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③</a:t>
            </a:r>
            <a:endParaRPr kumimoji="1" lang="ja-JP" altLang="en-US" sz="2400" dirty="0"/>
          </a:p>
        </p:txBody>
      </p:sp>
      <p:sp>
        <p:nvSpPr>
          <p:cNvPr id="19" name="テキスト ボックス 18"/>
          <p:cNvSpPr txBox="1"/>
          <p:nvPr userDrawn="1"/>
        </p:nvSpPr>
        <p:spPr>
          <a:xfrm>
            <a:off x="4921647" y="653208"/>
            <a:ext cx="461665" cy="5576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eaVert" wrap="square" rtlCol="0">
            <a:spAutoFit/>
          </a:bodyPr>
          <a:lstStyle/>
          <a:p>
            <a:r>
              <a:rPr lang="ja-JP" altLang="en-US" dirty="0">
                <a:latin typeface="+mj-ea"/>
                <a:ea typeface="+mj-ea"/>
              </a:rPr>
              <a:t>場所</a:t>
            </a:r>
            <a:endParaRPr kumimoji="1" lang="ja-JP" altLang="en-US" dirty="0">
              <a:latin typeface="+mj-ea"/>
              <a:ea typeface="+mj-ea"/>
            </a:endParaRPr>
          </a:p>
        </p:txBody>
      </p:sp>
      <p:sp>
        <p:nvSpPr>
          <p:cNvPr id="20" name="テキスト ボックス 19"/>
          <p:cNvSpPr txBox="1"/>
          <p:nvPr userDrawn="1"/>
        </p:nvSpPr>
        <p:spPr>
          <a:xfrm>
            <a:off x="4921647" y="1954248"/>
            <a:ext cx="461665" cy="5576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eaVert" wrap="square" rtlCol="0">
            <a:spAutoFit/>
          </a:bodyPr>
          <a:lstStyle/>
          <a:p>
            <a:r>
              <a:rPr lang="ja-JP" altLang="en-US" dirty="0">
                <a:latin typeface="+mj-ea"/>
                <a:ea typeface="+mj-ea"/>
              </a:rPr>
              <a:t>場所</a:t>
            </a:r>
            <a:endParaRPr kumimoji="1" lang="ja-JP" altLang="en-US" dirty="0">
              <a:latin typeface="+mj-ea"/>
              <a:ea typeface="+mj-ea"/>
            </a:endParaRPr>
          </a:p>
        </p:txBody>
      </p:sp>
      <p:sp>
        <p:nvSpPr>
          <p:cNvPr id="21" name="テキスト ボックス 20"/>
          <p:cNvSpPr txBox="1"/>
          <p:nvPr userDrawn="1"/>
        </p:nvSpPr>
        <p:spPr>
          <a:xfrm>
            <a:off x="4935091" y="3508202"/>
            <a:ext cx="461665" cy="5576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eaVert" wrap="square" rtlCol="0">
            <a:spAutoFit/>
          </a:bodyPr>
          <a:lstStyle/>
          <a:p>
            <a:r>
              <a:rPr lang="ja-JP" altLang="en-US" dirty="0">
                <a:latin typeface="+mj-ea"/>
                <a:ea typeface="+mj-ea"/>
              </a:rPr>
              <a:t>場所</a:t>
            </a:r>
            <a:endParaRPr kumimoji="1" lang="ja-JP" altLang="en-US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5161380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角丸四角形 5"/>
          <p:cNvSpPr/>
          <p:nvPr userDrawn="1"/>
        </p:nvSpPr>
        <p:spPr>
          <a:xfrm>
            <a:off x="31268" y="5741190"/>
            <a:ext cx="6732389" cy="9869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角丸四角形 6"/>
          <p:cNvSpPr/>
          <p:nvPr userDrawn="1"/>
        </p:nvSpPr>
        <p:spPr>
          <a:xfrm>
            <a:off x="31269" y="4571903"/>
            <a:ext cx="3854932" cy="1103086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 userDrawn="1"/>
        </p:nvSpPr>
        <p:spPr>
          <a:xfrm>
            <a:off x="129723" y="203200"/>
            <a:ext cx="6517820" cy="13234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この国の名前は（　　　　　　）です。</a:t>
            </a:r>
            <a:endParaRPr lang="en-US" altLang="ja-JP" sz="2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首都は、ニューデリーです。</a:t>
            </a:r>
            <a:endParaRPr lang="en-US" altLang="ja-JP" sz="2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カレーという料理が有名です。聖なる川</a:t>
            </a:r>
            <a:endParaRPr kumimoji="1" lang="en-US" altLang="ja-JP" sz="2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「ガンジス川」が流れています。</a:t>
            </a:r>
            <a:endParaRPr kumimoji="1" lang="en-US" altLang="ja-JP" sz="2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9" name="テキスト ボックス 8"/>
          <p:cNvSpPr txBox="1"/>
          <p:nvPr userDrawn="1"/>
        </p:nvSpPr>
        <p:spPr>
          <a:xfrm>
            <a:off x="5451709" y="421828"/>
            <a:ext cx="1104574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kumimoji="1" lang="en-US" altLang="ja-JP" dirty="0" smtClean="0"/>
          </a:p>
          <a:p>
            <a:pPr algn="ctr"/>
            <a:r>
              <a:rPr kumimoji="1" lang="ja-JP" altLang="en-US" dirty="0" smtClean="0"/>
              <a:t>国旗</a:t>
            </a:r>
            <a:endParaRPr kumimoji="1" lang="en-US" altLang="ja-JP" dirty="0" smtClean="0"/>
          </a:p>
          <a:p>
            <a:pPr algn="ctr"/>
            <a:endParaRPr kumimoji="1" lang="ja-JP" altLang="en-US" dirty="0"/>
          </a:p>
        </p:txBody>
      </p:sp>
      <p:sp>
        <p:nvSpPr>
          <p:cNvPr id="10" name="テキスト ボックス 9"/>
          <p:cNvSpPr txBox="1"/>
          <p:nvPr userDrawn="1"/>
        </p:nvSpPr>
        <p:spPr>
          <a:xfrm>
            <a:off x="129722" y="1644520"/>
            <a:ext cx="6517820" cy="13234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この国の名前は（　　　　　　）です。</a:t>
            </a:r>
            <a:endParaRPr lang="en-US" altLang="ja-JP" sz="2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首都は、カイロです。</a:t>
            </a:r>
            <a:endParaRPr lang="en-US" altLang="ja-JP" sz="2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ピラミッドやスフィンクスが有名で、</a:t>
            </a:r>
            <a:endParaRPr lang="en-US" altLang="ja-JP" sz="2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世界</a:t>
            </a:r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遺産</a:t>
            </a:r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にも登録されています。</a:t>
            </a:r>
            <a:endParaRPr kumimoji="1" lang="en-US" altLang="ja-JP" sz="2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1" name="テキスト ボックス 10"/>
          <p:cNvSpPr txBox="1"/>
          <p:nvPr userDrawn="1"/>
        </p:nvSpPr>
        <p:spPr>
          <a:xfrm>
            <a:off x="129722" y="3147170"/>
            <a:ext cx="6517820" cy="13234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この国の名前は（　　　　　　）です。</a:t>
            </a:r>
            <a:endParaRPr lang="en-US" altLang="ja-JP" sz="2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首都は、</a:t>
            </a:r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リヤド</a:t>
            </a:r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です。</a:t>
            </a:r>
            <a:r>
              <a:rPr kumimoji="1"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国旗の色はイスラ</a:t>
            </a:r>
            <a:endParaRPr kumimoji="1" lang="en-US" altLang="ja-JP" sz="2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ム教の聖なる色を表しています。イスラ</a:t>
            </a:r>
            <a:endParaRPr kumimoji="1" lang="en-US" altLang="ja-JP" sz="2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ム教の聖地メッカがあります。</a:t>
            </a:r>
            <a:endParaRPr kumimoji="1" lang="en-US" altLang="ja-JP" sz="2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2" name="テキスト ボックス 11"/>
          <p:cNvSpPr txBox="1"/>
          <p:nvPr userDrawn="1"/>
        </p:nvSpPr>
        <p:spPr>
          <a:xfrm>
            <a:off x="5451709" y="3358933"/>
            <a:ext cx="1104574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kumimoji="1" lang="en-US" altLang="ja-JP" dirty="0" smtClean="0"/>
          </a:p>
          <a:p>
            <a:pPr algn="ctr"/>
            <a:r>
              <a:rPr kumimoji="1" lang="ja-JP" altLang="en-US" dirty="0" smtClean="0"/>
              <a:t>国旗</a:t>
            </a:r>
            <a:endParaRPr kumimoji="1" lang="en-US" altLang="ja-JP" dirty="0" smtClean="0"/>
          </a:p>
          <a:p>
            <a:pPr algn="ctr"/>
            <a:endParaRPr kumimoji="1" lang="ja-JP" altLang="en-US" dirty="0"/>
          </a:p>
        </p:txBody>
      </p:sp>
      <p:sp>
        <p:nvSpPr>
          <p:cNvPr id="13" name="テキスト ボックス 12"/>
          <p:cNvSpPr txBox="1"/>
          <p:nvPr userDrawn="1"/>
        </p:nvSpPr>
        <p:spPr>
          <a:xfrm>
            <a:off x="5451709" y="1853013"/>
            <a:ext cx="1104574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kumimoji="1" lang="en-US" altLang="ja-JP" dirty="0" smtClean="0"/>
          </a:p>
          <a:p>
            <a:pPr algn="ctr"/>
            <a:r>
              <a:rPr kumimoji="1" lang="ja-JP" altLang="en-US" dirty="0" smtClean="0"/>
              <a:t>国旗</a:t>
            </a:r>
            <a:endParaRPr kumimoji="1" lang="en-US" altLang="ja-JP" dirty="0" smtClean="0"/>
          </a:p>
          <a:p>
            <a:pPr algn="ctr"/>
            <a:endParaRPr kumimoji="1" lang="ja-JP" altLang="en-US" dirty="0"/>
          </a:p>
        </p:txBody>
      </p:sp>
      <p:pic>
        <p:nvPicPr>
          <p:cNvPr id="14" name="図 13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40" t="13871" r="63308" b="32550"/>
          <a:stretch/>
        </p:blipFill>
        <p:spPr>
          <a:xfrm>
            <a:off x="6801665" y="0"/>
            <a:ext cx="5384286" cy="6858000"/>
          </a:xfrm>
          <a:prstGeom prst="rect">
            <a:avLst/>
          </a:prstGeom>
        </p:spPr>
      </p:pic>
      <p:sp>
        <p:nvSpPr>
          <p:cNvPr id="15" name="テキスト ボックス 14"/>
          <p:cNvSpPr txBox="1"/>
          <p:nvPr userDrawn="1"/>
        </p:nvSpPr>
        <p:spPr>
          <a:xfrm>
            <a:off x="4893074" y="653208"/>
            <a:ext cx="461665" cy="5576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eaVert" wrap="square" rtlCol="0">
            <a:spAutoFit/>
          </a:bodyPr>
          <a:lstStyle/>
          <a:p>
            <a:r>
              <a:rPr lang="ja-JP" altLang="en-US" dirty="0">
                <a:latin typeface="+mj-ea"/>
                <a:ea typeface="+mj-ea"/>
              </a:rPr>
              <a:t>場所</a:t>
            </a:r>
            <a:endParaRPr kumimoji="1" lang="ja-JP" altLang="en-US" dirty="0">
              <a:latin typeface="+mj-ea"/>
              <a:ea typeface="+mj-ea"/>
            </a:endParaRPr>
          </a:p>
        </p:txBody>
      </p:sp>
      <p:sp>
        <p:nvSpPr>
          <p:cNvPr id="16" name="テキスト ボックス 15"/>
          <p:cNvSpPr txBox="1"/>
          <p:nvPr userDrawn="1"/>
        </p:nvSpPr>
        <p:spPr>
          <a:xfrm>
            <a:off x="4878786" y="2039975"/>
            <a:ext cx="461665" cy="5576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eaVert" wrap="square" rtlCol="0">
            <a:spAutoFit/>
          </a:bodyPr>
          <a:lstStyle/>
          <a:p>
            <a:r>
              <a:rPr lang="ja-JP" altLang="en-US" dirty="0">
                <a:latin typeface="+mj-ea"/>
                <a:ea typeface="+mj-ea"/>
              </a:rPr>
              <a:t>場所</a:t>
            </a:r>
            <a:endParaRPr kumimoji="1" lang="ja-JP" altLang="en-US" dirty="0">
              <a:latin typeface="+mj-ea"/>
              <a:ea typeface="+mj-ea"/>
            </a:endParaRPr>
          </a:p>
        </p:txBody>
      </p:sp>
      <p:sp>
        <p:nvSpPr>
          <p:cNvPr id="17" name="テキスト ボックス 16"/>
          <p:cNvSpPr txBox="1"/>
          <p:nvPr userDrawn="1"/>
        </p:nvSpPr>
        <p:spPr>
          <a:xfrm>
            <a:off x="4916025" y="3538446"/>
            <a:ext cx="461665" cy="5576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eaVert" wrap="square" rtlCol="0">
            <a:spAutoFit/>
          </a:bodyPr>
          <a:lstStyle/>
          <a:p>
            <a:r>
              <a:rPr lang="ja-JP" altLang="en-US" dirty="0">
                <a:latin typeface="+mj-ea"/>
                <a:ea typeface="+mj-ea"/>
              </a:rPr>
              <a:t>場所</a:t>
            </a:r>
            <a:endParaRPr kumimoji="1" lang="ja-JP" altLang="en-US" dirty="0">
              <a:latin typeface="+mj-ea"/>
              <a:ea typeface="+mj-ea"/>
            </a:endParaRPr>
          </a:p>
        </p:txBody>
      </p:sp>
      <p:sp>
        <p:nvSpPr>
          <p:cNvPr id="18" name="角丸四角形 17"/>
          <p:cNvSpPr/>
          <p:nvPr userDrawn="1"/>
        </p:nvSpPr>
        <p:spPr>
          <a:xfrm>
            <a:off x="3996466" y="4547407"/>
            <a:ext cx="2767191" cy="1103086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テキスト ボックス 18"/>
          <p:cNvSpPr txBox="1"/>
          <p:nvPr userDrawn="1"/>
        </p:nvSpPr>
        <p:spPr>
          <a:xfrm>
            <a:off x="9883083" y="3358933"/>
            <a:ext cx="5164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①</a:t>
            </a:r>
            <a:endParaRPr kumimoji="1" lang="ja-JP" altLang="en-US" sz="2400" dirty="0"/>
          </a:p>
        </p:txBody>
      </p:sp>
      <p:sp>
        <p:nvSpPr>
          <p:cNvPr id="20" name="テキスト ボックス 19"/>
          <p:cNvSpPr txBox="1"/>
          <p:nvPr userDrawn="1"/>
        </p:nvSpPr>
        <p:spPr>
          <a:xfrm>
            <a:off x="11362405" y="3578056"/>
            <a:ext cx="3762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②</a:t>
            </a:r>
            <a:endParaRPr kumimoji="1" lang="ja-JP" altLang="en-US" sz="2400" dirty="0"/>
          </a:p>
        </p:txBody>
      </p:sp>
      <p:sp>
        <p:nvSpPr>
          <p:cNvPr id="21" name="テキスト ボックス 20"/>
          <p:cNvSpPr txBox="1"/>
          <p:nvPr userDrawn="1"/>
        </p:nvSpPr>
        <p:spPr>
          <a:xfrm>
            <a:off x="9221516" y="3347224"/>
            <a:ext cx="5445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③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1644059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293" t="9931" r="40196" b="6042"/>
          <a:stretch/>
        </p:blipFill>
        <p:spPr>
          <a:xfrm>
            <a:off x="6888148" y="1"/>
            <a:ext cx="5289507" cy="6911160"/>
          </a:xfrm>
          <a:prstGeom prst="rect">
            <a:avLst/>
          </a:prstGeom>
        </p:spPr>
      </p:pic>
      <p:sp>
        <p:nvSpPr>
          <p:cNvPr id="7" name="角丸四角形 6"/>
          <p:cNvSpPr/>
          <p:nvPr userDrawn="1"/>
        </p:nvSpPr>
        <p:spPr>
          <a:xfrm>
            <a:off x="31268" y="5741190"/>
            <a:ext cx="6732389" cy="9869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角丸四角形 7"/>
          <p:cNvSpPr/>
          <p:nvPr userDrawn="1"/>
        </p:nvSpPr>
        <p:spPr>
          <a:xfrm>
            <a:off x="31269" y="4571903"/>
            <a:ext cx="3854932" cy="1103086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 userDrawn="1"/>
        </p:nvSpPr>
        <p:spPr>
          <a:xfrm>
            <a:off x="129723" y="203200"/>
            <a:ext cx="6517820" cy="13234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この国の名前は（　　　　　　）です。</a:t>
            </a:r>
            <a:endParaRPr lang="en-US" altLang="ja-JP" sz="2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首都は、北京といいます。</a:t>
            </a:r>
            <a:r>
              <a:rPr kumimoji="1"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世界で最も人</a:t>
            </a:r>
            <a:endParaRPr kumimoji="1" lang="en-US" altLang="ja-JP" sz="2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口が多い国です。</a:t>
            </a:r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横浜にもこの国の料理</a:t>
            </a:r>
            <a:endParaRPr lang="en-US" altLang="ja-JP" sz="2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が食べられる街があります。</a:t>
            </a:r>
            <a:endParaRPr kumimoji="1" lang="en-US" altLang="ja-JP" sz="2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0" name="テキスト ボックス 9"/>
          <p:cNvSpPr txBox="1"/>
          <p:nvPr userDrawn="1"/>
        </p:nvSpPr>
        <p:spPr>
          <a:xfrm>
            <a:off x="5451709" y="421828"/>
            <a:ext cx="1104574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kumimoji="1" lang="en-US" altLang="ja-JP" dirty="0" smtClean="0"/>
          </a:p>
          <a:p>
            <a:pPr algn="ctr"/>
            <a:r>
              <a:rPr kumimoji="1" lang="ja-JP" altLang="en-US" dirty="0" smtClean="0"/>
              <a:t>国旗</a:t>
            </a:r>
            <a:endParaRPr kumimoji="1" lang="en-US" altLang="ja-JP" dirty="0" smtClean="0"/>
          </a:p>
          <a:p>
            <a:pPr algn="ctr"/>
            <a:endParaRPr kumimoji="1" lang="ja-JP" altLang="en-US" dirty="0"/>
          </a:p>
        </p:txBody>
      </p:sp>
      <p:sp>
        <p:nvSpPr>
          <p:cNvPr id="11" name="テキスト ボックス 10"/>
          <p:cNvSpPr txBox="1"/>
          <p:nvPr userDrawn="1"/>
        </p:nvSpPr>
        <p:spPr>
          <a:xfrm>
            <a:off x="129722" y="1644520"/>
            <a:ext cx="6517820" cy="13234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この国の名前は（　　　　　　）です。</a:t>
            </a:r>
            <a:endParaRPr lang="en-US" altLang="ja-JP" sz="2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首都は、キャンベラといいます。</a:t>
            </a:r>
            <a:endParaRPr lang="en-US" altLang="ja-JP" sz="2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エアーズロックや先住民族アボリジニ、</a:t>
            </a:r>
            <a:endParaRPr lang="en-US" altLang="ja-JP" sz="2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動物ではコアラやカンガルーが有名です。</a:t>
            </a:r>
            <a:endParaRPr lang="en-US" altLang="ja-JP" sz="2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2" name="テキスト ボックス 11"/>
          <p:cNvSpPr txBox="1"/>
          <p:nvPr userDrawn="1"/>
        </p:nvSpPr>
        <p:spPr>
          <a:xfrm>
            <a:off x="129722" y="3147170"/>
            <a:ext cx="6517820" cy="13234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この国の名前は（　　　　　　）です。</a:t>
            </a:r>
            <a:endParaRPr lang="en-US" altLang="ja-JP" sz="2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首都は、東京です。</a:t>
            </a:r>
            <a:endParaRPr lang="en-US" altLang="ja-JP" sz="2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47</a:t>
            </a:r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の都道府県に分かれています。</a:t>
            </a:r>
            <a:endParaRPr lang="en-US" altLang="ja-JP" sz="2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国の周りが海で囲われています。</a:t>
            </a:r>
            <a:endParaRPr kumimoji="1" lang="en-US" altLang="ja-JP" sz="2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3" name="テキスト ボックス 12"/>
          <p:cNvSpPr txBox="1"/>
          <p:nvPr userDrawn="1"/>
        </p:nvSpPr>
        <p:spPr>
          <a:xfrm>
            <a:off x="5451709" y="3358933"/>
            <a:ext cx="1104574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kumimoji="1" lang="en-US" altLang="ja-JP" dirty="0" smtClean="0"/>
          </a:p>
          <a:p>
            <a:pPr algn="ctr"/>
            <a:r>
              <a:rPr kumimoji="1" lang="ja-JP" altLang="en-US" dirty="0" smtClean="0"/>
              <a:t>国旗</a:t>
            </a:r>
            <a:endParaRPr kumimoji="1" lang="en-US" altLang="ja-JP" dirty="0" smtClean="0"/>
          </a:p>
          <a:p>
            <a:pPr algn="ctr"/>
            <a:endParaRPr kumimoji="1" lang="ja-JP" altLang="en-US" dirty="0"/>
          </a:p>
        </p:txBody>
      </p:sp>
      <p:sp>
        <p:nvSpPr>
          <p:cNvPr id="14" name="テキスト ボックス 13"/>
          <p:cNvSpPr txBox="1"/>
          <p:nvPr userDrawn="1"/>
        </p:nvSpPr>
        <p:spPr>
          <a:xfrm>
            <a:off x="5451709" y="1853013"/>
            <a:ext cx="1104574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kumimoji="1" lang="en-US" altLang="ja-JP" dirty="0" smtClean="0"/>
          </a:p>
          <a:p>
            <a:pPr algn="ctr"/>
            <a:r>
              <a:rPr kumimoji="1" lang="ja-JP" altLang="en-US" dirty="0" smtClean="0"/>
              <a:t>国旗</a:t>
            </a:r>
            <a:endParaRPr kumimoji="1" lang="en-US" altLang="ja-JP" dirty="0" smtClean="0"/>
          </a:p>
          <a:p>
            <a:pPr algn="ctr"/>
            <a:endParaRPr kumimoji="1" lang="ja-JP" altLang="en-US" dirty="0"/>
          </a:p>
        </p:txBody>
      </p:sp>
      <p:sp>
        <p:nvSpPr>
          <p:cNvPr id="15" name="テキスト ボックス 14"/>
          <p:cNvSpPr txBox="1"/>
          <p:nvPr userDrawn="1"/>
        </p:nvSpPr>
        <p:spPr>
          <a:xfrm>
            <a:off x="4893074" y="653208"/>
            <a:ext cx="461665" cy="5576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eaVert" wrap="square" rtlCol="0">
            <a:spAutoFit/>
          </a:bodyPr>
          <a:lstStyle/>
          <a:p>
            <a:r>
              <a:rPr lang="ja-JP" altLang="en-US" dirty="0">
                <a:latin typeface="+mj-ea"/>
                <a:ea typeface="+mj-ea"/>
              </a:rPr>
              <a:t>場所</a:t>
            </a:r>
            <a:endParaRPr kumimoji="1" lang="ja-JP" altLang="en-US" dirty="0">
              <a:latin typeface="+mj-ea"/>
              <a:ea typeface="+mj-ea"/>
            </a:endParaRPr>
          </a:p>
        </p:txBody>
      </p:sp>
      <p:sp>
        <p:nvSpPr>
          <p:cNvPr id="16" name="テキスト ボックス 15"/>
          <p:cNvSpPr txBox="1"/>
          <p:nvPr userDrawn="1"/>
        </p:nvSpPr>
        <p:spPr>
          <a:xfrm>
            <a:off x="4878786" y="2039975"/>
            <a:ext cx="461665" cy="5576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eaVert" wrap="square" rtlCol="0">
            <a:spAutoFit/>
          </a:bodyPr>
          <a:lstStyle/>
          <a:p>
            <a:r>
              <a:rPr lang="ja-JP" altLang="en-US" dirty="0">
                <a:latin typeface="+mj-ea"/>
                <a:ea typeface="+mj-ea"/>
              </a:rPr>
              <a:t>場所</a:t>
            </a:r>
            <a:endParaRPr kumimoji="1" lang="ja-JP" altLang="en-US" dirty="0">
              <a:latin typeface="+mj-ea"/>
              <a:ea typeface="+mj-ea"/>
            </a:endParaRPr>
          </a:p>
        </p:txBody>
      </p:sp>
      <p:sp>
        <p:nvSpPr>
          <p:cNvPr id="17" name="テキスト ボックス 16"/>
          <p:cNvSpPr txBox="1"/>
          <p:nvPr userDrawn="1"/>
        </p:nvSpPr>
        <p:spPr>
          <a:xfrm>
            <a:off x="4916025" y="3538446"/>
            <a:ext cx="461665" cy="5576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eaVert" wrap="square" rtlCol="0">
            <a:spAutoFit/>
          </a:bodyPr>
          <a:lstStyle/>
          <a:p>
            <a:r>
              <a:rPr lang="ja-JP" altLang="en-US" dirty="0">
                <a:latin typeface="+mj-ea"/>
                <a:ea typeface="+mj-ea"/>
              </a:rPr>
              <a:t>場所</a:t>
            </a:r>
            <a:endParaRPr kumimoji="1" lang="ja-JP" altLang="en-US" dirty="0">
              <a:latin typeface="+mj-ea"/>
              <a:ea typeface="+mj-ea"/>
            </a:endParaRPr>
          </a:p>
        </p:txBody>
      </p:sp>
      <p:sp>
        <p:nvSpPr>
          <p:cNvPr id="18" name="角丸四角形 17"/>
          <p:cNvSpPr/>
          <p:nvPr userDrawn="1"/>
        </p:nvSpPr>
        <p:spPr>
          <a:xfrm>
            <a:off x="3996466" y="4547407"/>
            <a:ext cx="2767191" cy="1103086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テキスト ボックス 18"/>
          <p:cNvSpPr txBox="1"/>
          <p:nvPr userDrawn="1"/>
        </p:nvSpPr>
        <p:spPr>
          <a:xfrm>
            <a:off x="9493807" y="2039975"/>
            <a:ext cx="5164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①</a:t>
            </a:r>
            <a:endParaRPr kumimoji="1" lang="ja-JP" altLang="en-US" sz="2400" dirty="0"/>
          </a:p>
        </p:txBody>
      </p:sp>
      <p:sp>
        <p:nvSpPr>
          <p:cNvPr id="20" name="テキスト ボックス 19"/>
          <p:cNvSpPr txBox="1"/>
          <p:nvPr userDrawn="1"/>
        </p:nvSpPr>
        <p:spPr>
          <a:xfrm>
            <a:off x="8154252" y="2083845"/>
            <a:ext cx="3762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②</a:t>
            </a:r>
            <a:endParaRPr kumimoji="1" lang="ja-JP" altLang="en-US" sz="2400" dirty="0"/>
          </a:p>
        </p:txBody>
      </p:sp>
      <p:sp>
        <p:nvSpPr>
          <p:cNvPr id="21" name="テキスト ボックス 20"/>
          <p:cNvSpPr txBox="1"/>
          <p:nvPr userDrawn="1"/>
        </p:nvSpPr>
        <p:spPr>
          <a:xfrm>
            <a:off x="9285938" y="3853121"/>
            <a:ext cx="5445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③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9334299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293" t="12979" r="40196" b="12074"/>
          <a:stretch/>
        </p:blipFill>
        <p:spPr>
          <a:xfrm>
            <a:off x="6902493" y="0"/>
            <a:ext cx="5289507" cy="6858000"/>
          </a:xfrm>
          <a:prstGeom prst="rect">
            <a:avLst/>
          </a:prstGeom>
        </p:spPr>
      </p:pic>
      <p:sp>
        <p:nvSpPr>
          <p:cNvPr id="7" name="角丸四角形 6"/>
          <p:cNvSpPr/>
          <p:nvPr userDrawn="1"/>
        </p:nvSpPr>
        <p:spPr>
          <a:xfrm>
            <a:off x="31268" y="5741190"/>
            <a:ext cx="6732389" cy="9869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角丸四角形 7"/>
          <p:cNvSpPr/>
          <p:nvPr userDrawn="1"/>
        </p:nvSpPr>
        <p:spPr>
          <a:xfrm>
            <a:off x="31269" y="4571903"/>
            <a:ext cx="3854932" cy="1103086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 userDrawn="1"/>
        </p:nvSpPr>
        <p:spPr>
          <a:xfrm>
            <a:off x="129723" y="203200"/>
            <a:ext cx="6517820" cy="13234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この国の名前は（　　　　　　）です。</a:t>
            </a:r>
            <a:endParaRPr lang="en-US" altLang="ja-JP" sz="2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首都は、バンコクといいます。</a:t>
            </a:r>
            <a:endParaRPr kumimoji="1" lang="en-US" altLang="ja-JP" sz="2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パクチーやガパオライスなどが有名です。</a:t>
            </a:r>
            <a:endParaRPr lang="en-US" altLang="ja-JP" sz="2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アユタヤ遺跡が世界遺産になっています。</a:t>
            </a:r>
            <a:endParaRPr lang="en-US" altLang="ja-JP" sz="2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0" name="テキスト ボックス 9"/>
          <p:cNvSpPr txBox="1"/>
          <p:nvPr userDrawn="1"/>
        </p:nvSpPr>
        <p:spPr>
          <a:xfrm>
            <a:off x="5451709" y="421828"/>
            <a:ext cx="1104574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kumimoji="1" lang="en-US" altLang="ja-JP" dirty="0" smtClean="0"/>
          </a:p>
          <a:p>
            <a:pPr algn="ctr"/>
            <a:r>
              <a:rPr kumimoji="1" lang="ja-JP" altLang="en-US" dirty="0" smtClean="0"/>
              <a:t>国旗</a:t>
            </a:r>
            <a:endParaRPr kumimoji="1" lang="en-US" altLang="ja-JP" dirty="0" smtClean="0"/>
          </a:p>
          <a:p>
            <a:pPr algn="ctr"/>
            <a:endParaRPr kumimoji="1" lang="ja-JP" altLang="en-US" dirty="0"/>
          </a:p>
        </p:txBody>
      </p:sp>
      <p:sp>
        <p:nvSpPr>
          <p:cNvPr id="11" name="テキスト ボックス 10"/>
          <p:cNvSpPr txBox="1"/>
          <p:nvPr userDrawn="1"/>
        </p:nvSpPr>
        <p:spPr>
          <a:xfrm>
            <a:off x="129722" y="1644520"/>
            <a:ext cx="6517820" cy="13234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この国の名前は（　　　　　　）です。</a:t>
            </a:r>
            <a:endParaRPr lang="en-US" altLang="ja-JP" sz="2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首都は、ソウルです。ハングル文字を</a:t>
            </a:r>
            <a:endParaRPr lang="en-US" altLang="ja-JP" sz="2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使いこなします。キムチやスンドゥブ</a:t>
            </a:r>
            <a:endParaRPr lang="en-US" altLang="ja-JP" sz="2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チゲなど辛い料理が有名です。</a:t>
            </a:r>
            <a:endParaRPr lang="en-US" altLang="ja-JP" sz="2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2" name="テキスト ボックス 11"/>
          <p:cNvSpPr txBox="1"/>
          <p:nvPr userDrawn="1"/>
        </p:nvSpPr>
        <p:spPr>
          <a:xfrm>
            <a:off x="129722" y="3147170"/>
            <a:ext cx="6517820" cy="13234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この国の名前は（　　　　　　）です。</a:t>
            </a:r>
            <a:endParaRPr lang="en-US" altLang="ja-JP" sz="2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首都は、ウェリントンです</a:t>
            </a:r>
            <a:r>
              <a:rPr kumimoji="1"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</a:t>
            </a:r>
            <a:endParaRPr kumimoji="1" lang="en-US" altLang="ja-JP" sz="2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国技のラグビーが人気で、代表チームの</a:t>
            </a:r>
            <a:endParaRPr lang="en-US" altLang="ja-JP" sz="2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行うハカは迫力があり有名です。</a:t>
            </a:r>
            <a:endParaRPr kumimoji="1" lang="en-US" altLang="ja-JP" sz="2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3" name="テキスト ボックス 12"/>
          <p:cNvSpPr txBox="1"/>
          <p:nvPr userDrawn="1"/>
        </p:nvSpPr>
        <p:spPr>
          <a:xfrm>
            <a:off x="5451709" y="3358933"/>
            <a:ext cx="1104574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kumimoji="1" lang="en-US" altLang="ja-JP" dirty="0" smtClean="0"/>
          </a:p>
          <a:p>
            <a:pPr algn="ctr"/>
            <a:r>
              <a:rPr kumimoji="1" lang="ja-JP" altLang="en-US" dirty="0" smtClean="0"/>
              <a:t>国旗</a:t>
            </a:r>
            <a:endParaRPr kumimoji="1" lang="en-US" altLang="ja-JP" dirty="0" smtClean="0"/>
          </a:p>
          <a:p>
            <a:pPr algn="ctr"/>
            <a:endParaRPr kumimoji="1" lang="ja-JP" altLang="en-US" dirty="0"/>
          </a:p>
        </p:txBody>
      </p:sp>
      <p:sp>
        <p:nvSpPr>
          <p:cNvPr id="14" name="テキスト ボックス 13"/>
          <p:cNvSpPr txBox="1"/>
          <p:nvPr userDrawn="1"/>
        </p:nvSpPr>
        <p:spPr>
          <a:xfrm>
            <a:off x="5451709" y="1853013"/>
            <a:ext cx="1104574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kumimoji="1" lang="en-US" altLang="ja-JP" dirty="0" smtClean="0"/>
          </a:p>
          <a:p>
            <a:pPr algn="ctr"/>
            <a:r>
              <a:rPr kumimoji="1" lang="ja-JP" altLang="en-US" dirty="0" smtClean="0"/>
              <a:t>国旗</a:t>
            </a:r>
            <a:endParaRPr kumimoji="1" lang="en-US" altLang="ja-JP" dirty="0" smtClean="0"/>
          </a:p>
          <a:p>
            <a:pPr algn="ctr"/>
            <a:endParaRPr kumimoji="1" lang="ja-JP" altLang="en-US" dirty="0"/>
          </a:p>
        </p:txBody>
      </p:sp>
      <p:sp>
        <p:nvSpPr>
          <p:cNvPr id="15" name="テキスト ボックス 14"/>
          <p:cNvSpPr txBox="1"/>
          <p:nvPr userDrawn="1"/>
        </p:nvSpPr>
        <p:spPr>
          <a:xfrm>
            <a:off x="4893074" y="653208"/>
            <a:ext cx="461665" cy="5576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eaVert" wrap="square" rtlCol="0">
            <a:spAutoFit/>
          </a:bodyPr>
          <a:lstStyle/>
          <a:p>
            <a:r>
              <a:rPr lang="ja-JP" altLang="en-US" dirty="0">
                <a:latin typeface="+mj-ea"/>
                <a:ea typeface="+mj-ea"/>
              </a:rPr>
              <a:t>場所</a:t>
            </a:r>
            <a:endParaRPr kumimoji="1" lang="ja-JP" altLang="en-US" dirty="0">
              <a:latin typeface="+mj-ea"/>
              <a:ea typeface="+mj-ea"/>
            </a:endParaRPr>
          </a:p>
        </p:txBody>
      </p:sp>
      <p:sp>
        <p:nvSpPr>
          <p:cNvPr id="16" name="テキスト ボックス 15"/>
          <p:cNvSpPr txBox="1"/>
          <p:nvPr userDrawn="1"/>
        </p:nvSpPr>
        <p:spPr>
          <a:xfrm>
            <a:off x="4878786" y="2039975"/>
            <a:ext cx="461665" cy="5576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eaVert" wrap="square" rtlCol="0">
            <a:spAutoFit/>
          </a:bodyPr>
          <a:lstStyle/>
          <a:p>
            <a:r>
              <a:rPr lang="ja-JP" altLang="en-US" dirty="0">
                <a:latin typeface="+mj-ea"/>
                <a:ea typeface="+mj-ea"/>
              </a:rPr>
              <a:t>場所</a:t>
            </a:r>
            <a:endParaRPr kumimoji="1" lang="ja-JP" altLang="en-US" dirty="0">
              <a:latin typeface="+mj-ea"/>
              <a:ea typeface="+mj-ea"/>
            </a:endParaRPr>
          </a:p>
        </p:txBody>
      </p:sp>
      <p:sp>
        <p:nvSpPr>
          <p:cNvPr id="17" name="テキスト ボックス 16"/>
          <p:cNvSpPr txBox="1"/>
          <p:nvPr userDrawn="1"/>
        </p:nvSpPr>
        <p:spPr>
          <a:xfrm>
            <a:off x="4916025" y="3538446"/>
            <a:ext cx="461665" cy="5576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eaVert" wrap="square" rtlCol="0">
            <a:spAutoFit/>
          </a:bodyPr>
          <a:lstStyle/>
          <a:p>
            <a:r>
              <a:rPr lang="ja-JP" altLang="en-US" dirty="0">
                <a:latin typeface="+mj-ea"/>
                <a:ea typeface="+mj-ea"/>
              </a:rPr>
              <a:t>場所</a:t>
            </a:r>
            <a:endParaRPr kumimoji="1" lang="ja-JP" altLang="en-US" dirty="0">
              <a:latin typeface="+mj-ea"/>
              <a:ea typeface="+mj-ea"/>
            </a:endParaRPr>
          </a:p>
        </p:txBody>
      </p:sp>
      <p:sp>
        <p:nvSpPr>
          <p:cNvPr id="18" name="角丸四角形 17"/>
          <p:cNvSpPr/>
          <p:nvPr userDrawn="1"/>
        </p:nvSpPr>
        <p:spPr>
          <a:xfrm>
            <a:off x="3996466" y="4547407"/>
            <a:ext cx="2767191" cy="1103086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テキスト ボックス 18"/>
          <p:cNvSpPr txBox="1"/>
          <p:nvPr userDrawn="1"/>
        </p:nvSpPr>
        <p:spPr>
          <a:xfrm>
            <a:off x="8107919" y="2776343"/>
            <a:ext cx="5503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①</a:t>
            </a:r>
            <a:endParaRPr kumimoji="1" lang="ja-JP" altLang="en-US" sz="2400" dirty="0"/>
          </a:p>
        </p:txBody>
      </p:sp>
      <p:sp>
        <p:nvSpPr>
          <p:cNvPr id="20" name="テキスト ボックス 19"/>
          <p:cNvSpPr txBox="1"/>
          <p:nvPr userDrawn="1"/>
        </p:nvSpPr>
        <p:spPr>
          <a:xfrm>
            <a:off x="10854590" y="4928522"/>
            <a:ext cx="3762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②</a:t>
            </a:r>
            <a:endParaRPr kumimoji="1" lang="ja-JP" altLang="en-US" sz="2400" dirty="0"/>
          </a:p>
        </p:txBody>
      </p:sp>
      <p:sp>
        <p:nvSpPr>
          <p:cNvPr id="21" name="テキスト ボックス 20"/>
          <p:cNvSpPr txBox="1"/>
          <p:nvPr userDrawn="1"/>
        </p:nvSpPr>
        <p:spPr>
          <a:xfrm>
            <a:off x="9094040" y="2039974"/>
            <a:ext cx="5445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③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2022803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583" t="13175" r="12906" b="10163"/>
          <a:stretch/>
        </p:blipFill>
        <p:spPr>
          <a:xfrm>
            <a:off x="6977187" y="-33207"/>
            <a:ext cx="5199806" cy="6891207"/>
          </a:xfrm>
          <a:prstGeom prst="rect">
            <a:avLst/>
          </a:prstGeom>
        </p:spPr>
      </p:pic>
      <p:sp>
        <p:nvSpPr>
          <p:cNvPr id="7" name="角丸四角形 6"/>
          <p:cNvSpPr/>
          <p:nvPr userDrawn="1"/>
        </p:nvSpPr>
        <p:spPr>
          <a:xfrm>
            <a:off x="31268" y="5741190"/>
            <a:ext cx="6732389" cy="9869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角丸四角形 7"/>
          <p:cNvSpPr/>
          <p:nvPr userDrawn="1"/>
        </p:nvSpPr>
        <p:spPr>
          <a:xfrm>
            <a:off x="31269" y="4571903"/>
            <a:ext cx="3854932" cy="1103086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 userDrawn="1"/>
        </p:nvSpPr>
        <p:spPr>
          <a:xfrm>
            <a:off x="129723" y="203200"/>
            <a:ext cx="6517820" cy="13234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この国の名前は（　　　　　　）です。</a:t>
            </a:r>
            <a:endParaRPr lang="en-US" altLang="ja-JP" sz="2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首都は、ワシントン</a:t>
            </a:r>
            <a:r>
              <a:rPr lang="en-US" altLang="ja-JP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D.C.</a:t>
            </a:r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です。</a:t>
            </a:r>
            <a:endParaRPr lang="en-US" altLang="ja-JP" sz="2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ニューヨークにあるタイムズスクエア</a:t>
            </a:r>
            <a:endParaRPr lang="en-US" altLang="ja-JP" sz="2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繁華街</a:t>
            </a:r>
            <a:r>
              <a:rPr lang="en-US" altLang="ja-JP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</a:t>
            </a:r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年越しカウントダウンが有名です。</a:t>
            </a:r>
            <a:endParaRPr lang="en-US" altLang="ja-JP" sz="2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0" name="テキスト ボックス 9"/>
          <p:cNvSpPr txBox="1"/>
          <p:nvPr userDrawn="1"/>
        </p:nvSpPr>
        <p:spPr>
          <a:xfrm>
            <a:off x="5451709" y="421828"/>
            <a:ext cx="1104574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kumimoji="1" lang="en-US" altLang="ja-JP" dirty="0" smtClean="0"/>
          </a:p>
          <a:p>
            <a:pPr algn="ctr"/>
            <a:r>
              <a:rPr kumimoji="1" lang="ja-JP" altLang="en-US" dirty="0" smtClean="0"/>
              <a:t>国旗</a:t>
            </a:r>
            <a:endParaRPr kumimoji="1" lang="en-US" altLang="ja-JP" dirty="0" smtClean="0"/>
          </a:p>
          <a:p>
            <a:pPr algn="ctr"/>
            <a:endParaRPr kumimoji="1" lang="ja-JP" altLang="en-US" dirty="0"/>
          </a:p>
        </p:txBody>
      </p:sp>
      <p:sp>
        <p:nvSpPr>
          <p:cNvPr id="11" name="テキスト ボックス 10"/>
          <p:cNvSpPr txBox="1"/>
          <p:nvPr userDrawn="1"/>
        </p:nvSpPr>
        <p:spPr>
          <a:xfrm>
            <a:off x="129722" y="1644520"/>
            <a:ext cx="6517820" cy="13234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この国の名前は（　　　　　　）です。</a:t>
            </a:r>
            <a:endParaRPr lang="en-US" altLang="ja-JP" sz="2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首都は、ブエノスアイレスです。肉牛の</a:t>
            </a:r>
            <a:endParaRPr lang="en-US" altLang="ja-JP" sz="2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牧畜が有名。サッカー選手のメッシや</a:t>
            </a:r>
            <a:endParaRPr lang="en-US" altLang="ja-JP" sz="2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マラドーナが有名です。</a:t>
            </a:r>
            <a:endParaRPr lang="en-US" altLang="ja-JP" sz="2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2" name="テキスト ボックス 11"/>
          <p:cNvSpPr txBox="1"/>
          <p:nvPr userDrawn="1"/>
        </p:nvSpPr>
        <p:spPr>
          <a:xfrm>
            <a:off x="129722" y="3147170"/>
            <a:ext cx="6517820" cy="13234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この国の名前は（　　　　　　）です。</a:t>
            </a:r>
            <a:endParaRPr lang="en-US" altLang="ja-JP" sz="2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首都は、メキシコシティです</a:t>
            </a:r>
            <a:r>
              <a:rPr kumimoji="1"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</a:t>
            </a:r>
            <a:endParaRPr kumimoji="1" lang="en-US" altLang="ja-JP" sz="2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プロレスが大人気のスポーツです！</a:t>
            </a:r>
            <a:endParaRPr lang="en-US" altLang="ja-JP" sz="2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タコスやチリソースという食べ物が有名です。</a:t>
            </a:r>
            <a:endParaRPr lang="en-US" altLang="ja-JP" sz="2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3" name="テキスト ボックス 12"/>
          <p:cNvSpPr txBox="1"/>
          <p:nvPr userDrawn="1"/>
        </p:nvSpPr>
        <p:spPr>
          <a:xfrm>
            <a:off x="5451709" y="3358933"/>
            <a:ext cx="1104574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kumimoji="1" lang="en-US" altLang="ja-JP" dirty="0" smtClean="0"/>
          </a:p>
          <a:p>
            <a:pPr algn="ctr"/>
            <a:r>
              <a:rPr kumimoji="1" lang="ja-JP" altLang="en-US" dirty="0" smtClean="0"/>
              <a:t>国旗</a:t>
            </a:r>
            <a:endParaRPr kumimoji="1" lang="en-US" altLang="ja-JP" dirty="0" smtClean="0"/>
          </a:p>
          <a:p>
            <a:pPr algn="ctr"/>
            <a:endParaRPr kumimoji="1" lang="ja-JP" altLang="en-US" dirty="0"/>
          </a:p>
        </p:txBody>
      </p:sp>
      <p:sp>
        <p:nvSpPr>
          <p:cNvPr id="14" name="テキスト ボックス 13"/>
          <p:cNvSpPr txBox="1"/>
          <p:nvPr userDrawn="1"/>
        </p:nvSpPr>
        <p:spPr>
          <a:xfrm>
            <a:off x="5451709" y="1853013"/>
            <a:ext cx="1104574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kumimoji="1" lang="en-US" altLang="ja-JP" dirty="0" smtClean="0"/>
          </a:p>
          <a:p>
            <a:pPr algn="ctr"/>
            <a:r>
              <a:rPr kumimoji="1" lang="ja-JP" altLang="en-US" dirty="0" smtClean="0"/>
              <a:t>国旗</a:t>
            </a:r>
            <a:endParaRPr kumimoji="1" lang="en-US" altLang="ja-JP" dirty="0" smtClean="0"/>
          </a:p>
          <a:p>
            <a:pPr algn="ctr"/>
            <a:endParaRPr kumimoji="1" lang="ja-JP" altLang="en-US" dirty="0"/>
          </a:p>
        </p:txBody>
      </p:sp>
      <p:sp>
        <p:nvSpPr>
          <p:cNvPr id="15" name="テキスト ボックス 14"/>
          <p:cNvSpPr txBox="1"/>
          <p:nvPr userDrawn="1"/>
        </p:nvSpPr>
        <p:spPr>
          <a:xfrm>
            <a:off x="4916025" y="604677"/>
            <a:ext cx="461665" cy="5576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eaVert" wrap="square" rtlCol="0">
            <a:spAutoFit/>
          </a:bodyPr>
          <a:lstStyle/>
          <a:p>
            <a:r>
              <a:rPr lang="ja-JP" altLang="en-US" dirty="0">
                <a:latin typeface="+mj-ea"/>
                <a:ea typeface="+mj-ea"/>
              </a:rPr>
              <a:t>場所</a:t>
            </a:r>
            <a:endParaRPr kumimoji="1" lang="ja-JP" altLang="en-US" dirty="0">
              <a:latin typeface="+mj-ea"/>
              <a:ea typeface="+mj-ea"/>
            </a:endParaRPr>
          </a:p>
        </p:txBody>
      </p:sp>
      <p:sp>
        <p:nvSpPr>
          <p:cNvPr id="16" name="テキスト ボックス 15"/>
          <p:cNvSpPr txBox="1"/>
          <p:nvPr userDrawn="1"/>
        </p:nvSpPr>
        <p:spPr>
          <a:xfrm>
            <a:off x="4878786" y="2039975"/>
            <a:ext cx="461665" cy="5576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eaVert" wrap="square" rtlCol="0">
            <a:spAutoFit/>
          </a:bodyPr>
          <a:lstStyle/>
          <a:p>
            <a:r>
              <a:rPr lang="ja-JP" altLang="en-US" dirty="0">
                <a:latin typeface="+mj-ea"/>
                <a:ea typeface="+mj-ea"/>
              </a:rPr>
              <a:t>場所</a:t>
            </a:r>
            <a:endParaRPr kumimoji="1" lang="ja-JP" altLang="en-US" dirty="0">
              <a:latin typeface="+mj-ea"/>
              <a:ea typeface="+mj-ea"/>
            </a:endParaRPr>
          </a:p>
        </p:txBody>
      </p:sp>
      <p:sp>
        <p:nvSpPr>
          <p:cNvPr id="17" name="テキスト ボックス 16"/>
          <p:cNvSpPr txBox="1"/>
          <p:nvPr userDrawn="1"/>
        </p:nvSpPr>
        <p:spPr>
          <a:xfrm>
            <a:off x="4916025" y="3538446"/>
            <a:ext cx="461665" cy="5576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eaVert" wrap="square" rtlCol="0">
            <a:spAutoFit/>
          </a:bodyPr>
          <a:lstStyle/>
          <a:p>
            <a:r>
              <a:rPr lang="ja-JP" altLang="en-US" dirty="0">
                <a:latin typeface="+mj-ea"/>
                <a:ea typeface="+mj-ea"/>
              </a:rPr>
              <a:t>場所</a:t>
            </a:r>
            <a:endParaRPr kumimoji="1" lang="ja-JP" altLang="en-US" dirty="0">
              <a:latin typeface="+mj-ea"/>
              <a:ea typeface="+mj-ea"/>
            </a:endParaRPr>
          </a:p>
        </p:txBody>
      </p:sp>
      <p:sp>
        <p:nvSpPr>
          <p:cNvPr id="18" name="角丸四角形 17"/>
          <p:cNvSpPr/>
          <p:nvPr userDrawn="1"/>
        </p:nvSpPr>
        <p:spPr>
          <a:xfrm>
            <a:off x="3996466" y="4547407"/>
            <a:ext cx="2767191" cy="1103086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テキスト ボックス 18"/>
          <p:cNvSpPr txBox="1"/>
          <p:nvPr userDrawn="1"/>
        </p:nvSpPr>
        <p:spPr>
          <a:xfrm>
            <a:off x="9275229" y="2506294"/>
            <a:ext cx="5503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①</a:t>
            </a:r>
            <a:endParaRPr kumimoji="1" lang="ja-JP" altLang="en-US" sz="2400" dirty="0"/>
          </a:p>
        </p:txBody>
      </p:sp>
      <p:sp>
        <p:nvSpPr>
          <p:cNvPr id="20" name="テキスト ボックス 19"/>
          <p:cNvSpPr txBox="1"/>
          <p:nvPr userDrawn="1"/>
        </p:nvSpPr>
        <p:spPr>
          <a:xfrm>
            <a:off x="7424613" y="584394"/>
            <a:ext cx="3762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②</a:t>
            </a:r>
            <a:endParaRPr kumimoji="1" lang="ja-JP" altLang="en-US" sz="2400" dirty="0"/>
          </a:p>
        </p:txBody>
      </p:sp>
      <p:sp>
        <p:nvSpPr>
          <p:cNvPr id="21" name="テキスト ボックス 20"/>
          <p:cNvSpPr txBox="1"/>
          <p:nvPr userDrawn="1"/>
        </p:nvSpPr>
        <p:spPr>
          <a:xfrm>
            <a:off x="10708527" y="4587068"/>
            <a:ext cx="5445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③</a:t>
            </a:r>
            <a:endParaRPr kumimoji="1" lang="ja-JP" altLang="en-US" sz="2400" dirty="0"/>
          </a:p>
        </p:txBody>
      </p:sp>
      <p:sp>
        <p:nvSpPr>
          <p:cNvPr id="22" name="テキスト ボックス 21"/>
          <p:cNvSpPr txBox="1"/>
          <p:nvPr userDrawn="1"/>
        </p:nvSpPr>
        <p:spPr>
          <a:xfrm>
            <a:off x="9362236" y="1809141"/>
            <a:ext cx="3762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②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6437800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583" t="13175" r="12906" b="10163"/>
          <a:stretch/>
        </p:blipFill>
        <p:spPr>
          <a:xfrm>
            <a:off x="6977187" y="-33207"/>
            <a:ext cx="5199806" cy="6891207"/>
          </a:xfrm>
          <a:prstGeom prst="rect">
            <a:avLst/>
          </a:prstGeom>
        </p:spPr>
      </p:pic>
      <p:sp>
        <p:nvSpPr>
          <p:cNvPr id="7" name="角丸四角形 6"/>
          <p:cNvSpPr/>
          <p:nvPr userDrawn="1"/>
        </p:nvSpPr>
        <p:spPr>
          <a:xfrm>
            <a:off x="31268" y="5741190"/>
            <a:ext cx="6732389" cy="9869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角丸四角形 7"/>
          <p:cNvSpPr/>
          <p:nvPr userDrawn="1"/>
        </p:nvSpPr>
        <p:spPr>
          <a:xfrm>
            <a:off x="31269" y="4571903"/>
            <a:ext cx="3854932" cy="1103086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 userDrawn="1"/>
        </p:nvSpPr>
        <p:spPr>
          <a:xfrm>
            <a:off x="129723" y="203200"/>
            <a:ext cx="6517820" cy="13234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この国の名前は（　　　　　　）です。</a:t>
            </a:r>
            <a:endParaRPr lang="en-US" altLang="ja-JP" sz="2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首都は、オタワです。国旗の真ん中に</a:t>
            </a:r>
            <a:endParaRPr lang="en-US" altLang="ja-JP" sz="2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あるカエデの葉が国のシンボルです。</a:t>
            </a:r>
            <a:endParaRPr lang="en-US" altLang="ja-JP" sz="2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ﾊﾞﾝｸｰﾊﾞｰという都市やﾒｲﾌﾟﾙｼﾛｯﾌﾟが有名です。</a:t>
            </a:r>
            <a:endParaRPr lang="en-US" altLang="ja-JP" sz="2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0" name="テキスト ボックス 9"/>
          <p:cNvSpPr txBox="1"/>
          <p:nvPr userDrawn="1"/>
        </p:nvSpPr>
        <p:spPr>
          <a:xfrm>
            <a:off x="5451709" y="421828"/>
            <a:ext cx="1104574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kumimoji="1" lang="en-US" altLang="ja-JP" dirty="0" smtClean="0"/>
          </a:p>
          <a:p>
            <a:pPr algn="ctr"/>
            <a:r>
              <a:rPr kumimoji="1" lang="ja-JP" altLang="en-US" dirty="0" smtClean="0"/>
              <a:t>国旗</a:t>
            </a:r>
            <a:endParaRPr kumimoji="1" lang="en-US" altLang="ja-JP" dirty="0" smtClean="0"/>
          </a:p>
          <a:p>
            <a:pPr algn="ctr"/>
            <a:endParaRPr kumimoji="1" lang="ja-JP" altLang="en-US" dirty="0"/>
          </a:p>
        </p:txBody>
      </p:sp>
      <p:sp>
        <p:nvSpPr>
          <p:cNvPr id="11" name="テキスト ボックス 10"/>
          <p:cNvSpPr txBox="1"/>
          <p:nvPr userDrawn="1"/>
        </p:nvSpPr>
        <p:spPr>
          <a:xfrm>
            <a:off x="129722" y="1644520"/>
            <a:ext cx="6517820" cy="13234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この国の名前は（　　　　　　）です。</a:t>
            </a:r>
            <a:endParaRPr lang="en-US" altLang="ja-JP" sz="2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首都は、ブラジリアです。</a:t>
            </a:r>
            <a:endParaRPr lang="en-US" altLang="ja-JP" sz="2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リオ</a:t>
            </a:r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のカーニバルが有名で、サンバの</a:t>
            </a:r>
            <a:endParaRPr lang="en-US" altLang="ja-JP" sz="2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リズムで踊ります。コーヒー豆も有名です。</a:t>
            </a:r>
            <a:endParaRPr lang="en-US" altLang="ja-JP" sz="2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2" name="テキスト ボックス 11"/>
          <p:cNvSpPr txBox="1"/>
          <p:nvPr userDrawn="1"/>
        </p:nvSpPr>
        <p:spPr>
          <a:xfrm>
            <a:off x="129722" y="3147170"/>
            <a:ext cx="6517820" cy="13234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この国の名前は（　　　　　　）です。</a:t>
            </a:r>
            <a:endParaRPr lang="en-US" altLang="ja-JP" sz="2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首都は、リマといいます。</a:t>
            </a:r>
            <a:endParaRPr lang="en-US" altLang="ja-JP" sz="2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マチュピチュ遺跡やナスカの地上絵が</a:t>
            </a:r>
            <a:endParaRPr lang="en-US" altLang="ja-JP" sz="2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有名で世界遺産に登録されています。</a:t>
            </a:r>
            <a:endParaRPr lang="en-US" altLang="ja-JP" sz="2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3" name="テキスト ボックス 12"/>
          <p:cNvSpPr txBox="1"/>
          <p:nvPr userDrawn="1"/>
        </p:nvSpPr>
        <p:spPr>
          <a:xfrm>
            <a:off x="5451709" y="3358933"/>
            <a:ext cx="1104574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kumimoji="1" lang="en-US" altLang="ja-JP" dirty="0" smtClean="0"/>
          </a:p>
          <a:p>
            <a:pPr algn="ctr"/>
            <a:r>
              <a:rPr kumimoji="1" lang="ja-JP" altLang="en-US" dirty="0" smtClean="0"/>
              <a:t>国旗</a:t>
            </a:r>
            <a:endParaRPr kumimoji="1" lang="en-US" altLang="ja-JP" dirty="0" smtClean="0"/>
          </a:p>
          <a:p>
            <a:pPr algn="ctr"/>
            <a:endParaRPr kumimoji="1" lang="ja-JP" altLang="en-US" dirty="0"/>
          </a:p>
        </p:txBody>
      </p:sp>
      <p:sp>
        <p:nvSpPr>
          <p:cNvPr id="14" name="テキスト ボックス 13"/>
          <p:cNvSpPr txBox="1"/>
          <p:nvPr userDrawn="1"/>
        </p:nvSpPr>
        <p:spPr>
          <a:xfrm>
            <a:off x="5451709" y="1853013"/>
            <a:ext cx="1104574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kumimoji="1" lang="en-US" altLang="ja-JP" dirty="0" smtClean="0"/>
          </a:p>
          <a:p>
            <a:pPr algn="ctr"/>
            <a:r>
              <a:rPr kumimoji="1" lang="ja-JP" altLang="en-US" dirty="0" smtClean="0"/>
              <a:t>国旗</a:t>
            </a:r>
            <a:endParaRPr kumimoji="1" lang="en-US" altLang="ja-JP" dirty="0" smtClean="0"/>
          </a:p>
          <a:p>
            <a:pPr algn="ctr"/>
            <a:endParaRPr kumimoji="1" lang="ja-JP" altLang="en-US" dirty="0"/>
          </a:p>
        </p:txBody>
      </p:sp>
      <p:sp>
        <p:nvSpPr>
          <p:cNvPr id="15" name="テキスト ボックス 14"/>
          <p:cNvSpPr txBox="1"/>
          <p:nvPr userDrawn="1"/>
        </p:nvSpPr>
        <p:spPr>
          <a:xfrm>
            <a:off x="4916025" y="604677"/>
            <a:ext cx="461665" cy="5576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eaVert" wrap="square" rtlCol="0">
            <a:spAutoFit/>
          </a:bodyPr>
          <a:lstStyle/>
          <a:p>
            <a:r>
              <a:rPr lang="ja-JP" altLang="en-US" dirty="0">
                <a:latin typeface="+mj-ea"/>
                <a:ea typeface="+mj-ea"/>
              </a:rPr>
              <a:t>場所</a:t>
            </a:r>
            <a:endParaRPr kumimoji="1" lang="ja-JP" altLang="en-US" dirty="0">
              <a:latin typeface="+mj-ea"/>
              <a:ea typeface="+mj-ea"/>
            </a:endParaRPr>
          </a:p>
        </p:txBody>
      </p:sp>
      <p:sp>
        <p:nvSpPr>
          <p:cNvPr id="16" name="テキスト ボックス 15"/>
          <p:cNvSpPr txBox="1"/>
          <p:nvPr userDrawn="1"/>
        </p:nvSpPr>
        <p:spPr>
          <a:xfrm>
            <a:off x="4878786" y="2039975"/>
            <a:ext cx="461665" cy="5576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eaVert" wrap="square" rtlCol="0">
            <a:spAutoFit/>
          </a:bodyPr>
          <a:lstStyle/>
          <a:p>
            <a:r>
              <a:rPr lang="ja-JP" altLang="en-US" dirty="0">
                <a:latin typeface="+mj-ea"/>
                <a:ea typeface="+mj-ea"/>
              </a:rPr>
              <a:t>場所</a:t>
            </a:r>
            <a:endParaRPr kumimoji="1" lang="ja-JP" altLang="en-US" dirty="0">
              <a:latin typeface="+mj-ea"/>
              <a:ea typeface="+mj-ea"/>
            </a:endParaRPr>
          </a:p>
        </p:txBody>
      </p:sp>
      <p:sp>
        <p:nvSpPr>
          <p:cNvPr id="17" name="テキスト ボックス 16"/>
          <p:cNvSpPr txBox="1"/>
          <p:nvPr userDrawn="1"/>
        </p:nvSpPr>
        <p:spPr>
          <a:xfrm>
            <a:off x="4916025" y="3538446"/>
            <a:ext cx="461665" cy="5576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eaVert" wrap="square" rtlCol="0">
            <a:spAutoFit/>
          </a:bodyPr>
          <a:lstStyle/>
          <a:p>
            <a:r>
              <a:rPr lang="ja-JP" altLang="en-US" dirty="0">
                <a:latin typeface="+mj-ea"/>
                <a:ea typeface="+mj-ea"/>
              </a:rPr>
              <a:t>場所</a:t>
            </a:r>
            <a:endParaRPr kumimoji="1" lang="ja-JP" altLang="en-US" dirty="0">
              <a:latin typeface="+mj-ea"/>
              <a:ea typeface="+mj-ea"/>
            </a:endParaRPr>
          </a:p>
        </p:txBody>
      </p:sp>
      <p:sp>
        <p:nvSpPr>
          <p:cNvPr id="18" name="角丸四角形 17"/>
          <p:cNvSpPr/>
          <p:nvPr userDrawn="1"/>
        </p:nvSpPr>
        <p:spPr>
          <a:xfrm>
            <a:off x="3996466" y="4547407"/>
            <a:ext cx="2767191" cy="1103086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テキスト ボックス 18"/>
          <p:cNvSpPr txBox="1"/>
          <p:nvPr userDrawn="1"/>
        </p:nvSpPr>
        <p:spPr>
          <a:xfrm>
            <a:off x="11288308" y="3717420"/>
            <a:ext cx="5503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①</a:t>
            </a:r>
            <a:endParaRPr kumimoji="1" lang="ja-JP" altLang="en-US" sz="2400" dirty="0"/>
          </a:p>
        </p:txBody>
      </p:sp>
      <p:sp>
        <p:nvSpPr>
          <p:cNvPr id="20" name="テキスト ボックス 19"/>
          <p:cNvSpPr txBox="1"/>
          <p:nvPr userDrawn="1"/>
        </p:nvSpPr>
        <p:spPr>
          <a:xfrm>
            <a:off x="10163993" y="3681257"/>
            <a:ext cx="5445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③</a:t>
            </a:r>
            <a:endParaRPr kumimoji="1" lang="ja-JP" altLang="en-US" sz="2400" dirty="0"/>
          </a:p>
        </p:txBody>
      </p:sp>
      <p:sp>
        <p:nvSpPr>
          <p:cNvPr id="21" name="テキスト ボックス 20"/>
          <p:cNvSpPr txBox="1"/>
          <p:nvPr userDrawn="1"/>
        </p:nvSpPr>
        <p:spPr>
          <a:xfrm>
            <a:off x="8556181" y="815226"/>
            <a:ext cx="3762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②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0107329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B8792A-6AE9-4583-B213-6CC37513CAB4}" type="datetimeFigureOut">
              <a:rPr kumimoji="1" lang="ja-JP" altLang="en-US" smtClean="0"/>
              <a:t>2020/5/11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41DAD8-57C2-4162-B890-A4B66FB212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2793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4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1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.jpeg"/><Relationship Id="rId5" Type="http://schemas.openxmlformats.org/officeDocument/2006/relationships/image" Target="../media/image9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198880" y="2479040"/>
            <a:ext cx="100177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dirty="0" smtClean="0"/>
              <a:t>5</a:t>
            </a:r>
            <a:r>
              <a:rPr kumimoji="1" lang="ja-JP" altLang="en-US" sz="4000" dirty="0" smtClean="0"/>
              <a:t>月</a:t>
            </a:r>
            <a:r>
              <a:rPr kumimoji="1" lang="en-US" altLang="ja-JP" sz="4000" dirty="0" smtClean="0"/>
              <a:t>12</a:t>
            </a:r>
            <a:r>
              <a:rPr kumimoji="1" lang="ja-JP" altLang="en-US" sz="4000" dirty="0" smtClean="0"/>
              <a:t>日（火）の社会は、このスライドを使っていくよ！！</a:t>
            </a:r>
            <a:endParaRPr kumimoji="1" lang="en-US" altLang="ja-JP" sz="4000" dirty="0" smtClean="0"/>
          </a:p>
          <a:p>
            <a:r>
              <a:rPr lang="ja-JP" altLang="en-US" sz="4000" dirty="0" smtClean="0"/>
              <a:t>まずはウォーミングアップ</a:t>
            </a:r>
            <a:r>
              <a:rPr lang="ja-JP" altLang="en-US" sz="4000" smtClean="0"/>
              <a:t>で次のページ！</a:t>
            </a:r>
            <a:endParaRPr kumimoji="1" lang="ja-JP" altLang="en-US" sz="4000" dirty="0"/>
          </a:p>
        </p:txBody>
      </p:sp>
    </p:spTree>
    <p:extLst>
      <p:ext uri="{BB962C8B-B14F-4D97-AF65-F5344CB8AC3E}">
        <p14:creationId xmlns:p14="http://schemas.microsoft.com/office/powerpoint/2010/main" val="38989284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 descr="Flag_of_turkeysv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4590601" y="5949638"/>
            <a:ext cx="855109" cy="570073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129722" y="5190463"/>
            <a:ext cx="1118507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スペイン</a:t>
            </a:r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29722" y="4708879"/>
            <a:ext cx="1118507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フランス</a:t>
            </a:r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382431" y="5203178"/>
            <a:ext cx="1118507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トルコ</a:t>
            </a:r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382431" y="4723167"/>
            <a:ext cx="1118507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イギリス</a:t>
            </a:r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635140" y="4723167"/>
            <a:ext cx="1118507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ドイツ</a:t>
            </a:r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625429" y="5199078"/>
            <a:ext cx="1118507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ロシア</a:t>
            </a:r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209996" y="4886324"/>
            <a:ext cx="466531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①</a:t>
            </a:r>
            <a:endParaRPr kumimoji="1" lang="ja-JP" altLang="en-US" sz="24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116338" y="4886324"/>
            <a:ext cx="481045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②</a:t>
            </a:r>
            <a:endParaRPr kumimoji="1" lang="ja-JP" altLang="en-US" sz="24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063058" y="4886324"/>
            <a:ext cx="450143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③</a:t>
            </a:r>
            <a:endParaRPr kumimoji="1" lang="ja-JP" altLang="en-US" sz="2400" dirty="0"/>
          </a:p>
        </p:txBody>
      </p:sp>
      <p:pic>
        <p:nvPicPr>
          <p:cNvPr id="12" name="図 11" descr="&lt;strong&gt;南アフリカ&lt;/strong&gt;国防軍 - Wikipedia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50775" b="51026"/>
          <a:stretch/>
        </p:blipFill>
        <p:spPr>
          <a:xfrm>
            <a:off x="5635818" y="5922132"/>
            <a:ext cx="937731" cy="625087"/>
          </a:xfrm>
          <a:prstGeom prst="rect">
            <a:avLst/>
          </a:prstGeom>
        </p:spPr>
      </p:pic>
      <p:pic>
        <p:nvPicPr>
          <p:cNvPr id="13" name="図 12" descr="&lt;strong&gt;サウジアラビア&lt;/strong&gt;の&lt;strong&gt;国旗&lt;/strong&gt; - Wikipedia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011" y="5935364"/>
            <a:ext cx="817659" cy="571438"/>
          </a:xfrm>
          <a:prstGeom prst="rect">
            <a:avLst/>
          </a:prstGeom>
        </p:spPr>
      </p:pic>
      <p:pic>
        <p:nvPicPr>
          <p:cNvPr id="14" name="図 13" descr="&lt;strong&gt;エジプト&lt;/strong&gt;の&lt;strong&gt;国旗&lt;/strong&gt; - Wikipedia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7672" y="5944522"/>
            <a:ext cx="851743" cy="566737"/>
          </a:xfrm>
          <a:prstGeom prst="rect">
            <a:avLst/>
          </a:prstGeom>
        </p:spPr>
      </p:pic>
      <p:pic>
        <p:nvPicPr>
          <p:cNvPr id="15" name="図 14" descr="&lt;strong&gt;インド&lt;/strong&gt;の&lt;strong&gt;国旗&lt;/strong&gt; - Wikipedia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9523" y="5935365"/>
            <a:ext cx="950970" cy="571438"/>
          </a:xfrm>
          <a:prstGeom prst="rect">
            <a:avLst/>
          </a:prstGeom>
        </p:spPr>
      </p:pic>
      <p:pic>
        <p:nvPicPr>
          <p:cNvPr id="16" name="図 15" descr="&lt;strong&gt;Trinidad&lt;/strong&gt; és &lt;strong&gt;Tobago&lt;/strong&gt; zászlaja – Wikipédia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0270" y="5909031"/>
            <a:ext cx="881985" cy="597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2437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29722" y="5263229"/>
            <a:ext cx="1118507" cy="25391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オーストラリア</a:t>
            </a:r>
            <a:endParaRPr kumimoji="1" lang="ja-JP" altLang="en-US" sz="105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29722" y="4708879"/>
            <a:ext cx="1118507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日本</a:t>
            </a:r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382431" y="5203178"/>
            <a:ext cx="1118507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中国</a:t>
            </a:r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382431" y="4723167"/>
            <a:ext cx="1118507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タイ</a:t>
            </a:r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635140" y="4723167"/>
            <a:ext cx="1118507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韓国</a:t>
            </a:r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625429" y="5199078"/>
            <a:ext cx="1118507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モンゴル</a:t>
            </a:r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209996" y="4886324"/>
            <a:ext cx="466531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①</a:t>
            </a:r>
            <a:endParaRPr kumimoji="1" lang="ja-JP" altLang="en-US" sz="24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116338" y="4886324"/>
            <a:ext cx="481045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②</a:t>
            </a:r>
            <a:endParaRPr kumimoji="1" lang="ja-JP" altLang="en-US" sz="24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063058" y="4886324"/>
            <a:ext cx="450143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③</a:t>
            </a:r>
            <a:endParaRPr kumimoji="1" lang="ja-JP" altLang="en-US" sz="2400" dirty="0"/>
          </a:p>
        </p:txBody>
      </p:sp>
      <p:pic>
        <p:nvPicPr>
          <p:cNvPr id="11" name="図 10" descr="&lt;strong&gt;モンゴル&lt;/strong&gt;の&lt;strong&gt;国旗&lt;/strong&gt; - Wikipedia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722" y="5935365"/>
            <a:ext cx="924970" cy="591923"/>
          </a:xfrm>
          <a:prstGeom prst="rect">
            <a:avLst/>
          </a:prstGeom>
        </p:spPr>
      </p:pic>
      <p:pic>
        <p:nvPicPr>
          <p:cNvPr id="12" name="図 11" descr="&lt;strong&gt;日本&lt;/strong&gt;の&lt;strong&gt;国旗&lt;/strong&gt; - Wikipedia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4394" y="5935365"/>
            <a:ext cx="955881" cy="605354"/>
          </a:xfrm>
          <a:prstGeom prst="rect">
            <a:avLst/>
          </a:prstGeom>
        </p:spPr>
      </p:pic>
      <p:pic>
        <p:nvPicPr>
          <p:cNvPr id="13" name="図 12" descr="ファイル:Flag of the People's Republic of China.svg - Wikipedia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0335" y="5935365"/>
            <a:ext cx="972521" cy="591923"/>
          </a:xfrm>
          <a:prstGeom prst="rect">
            <a:avLst/>
          </a:prstGeom>
        </p:spPr>
      </p:pic>
      <p:pic>
        <p:nvPicPr>
          <p:cNvPr id="14" name="図 13" descr="無償のベクターグラフィック: &lt;strong&gt;タイ&lt;/strong&gt;, フラグ, &lt;strong&gt;国旗&lt;/strong&gt;, 国, エン ...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2916" y="5925699"/>
            <a:ext cx="916880" cy="611253"/>
          </a:xfrm>
          <a:prstGeom prst="rect">
            <a:avLst/>
          </a:prstGeom>
        </p:spPr>
      </p:pic>
      <p:pic>
        <p:nvPicPr>
          <p:cNvPr id="15" name="図 14" descr="大韓民国の&lt;strong&gt;国旗&lt;/strong&gt; - Wikipedia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5613" y="5925699"/>
            <a:ext cx="846096" cy="611253"/>
          </a:xfrm>
          <a:prstGeom prst="rect">
            <a:avLst/>
          </a:prstGeom>
        </p:spPr>
      </p:pic>
      <p:pic>
        <p:nvPicPr>
          <p:cNvPr id="16" name="図 15" descr="&lt;strong&gt;オーストラリア&lt;/strong&gt;の&lt;strong&gt;国旗&lt;/strong&gt; - Wikipedia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7979" y="5925699"/>
            <a:ext cx="930133" cy="604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3684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29722" y="5263229"/>
            <a:ext cx="1118507" cy="25391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オーストラリア</a:t>
            </a:r>
            <a:endParaRPr kumimoji="1" lang="ja-JP" altLang="en-US" sz="105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4589" y="4794817"/>
            <a:ext cx="1252709" cy="25391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ニュージーランド</a:t>
            </a:r>
            <a:endParaRPr kumimoji="1" lang="ja-JP" altLang="en-US" sz="105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382431" y="5203178"/>
            <a:ext cx="1118507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中国</a:t>
            </a:r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382431" y="4723167"/>
            <a:ext cx="1118507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タイ</a:t>
            </a:r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635140" y="4723167"/>
            <a:ext cx="1118507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韓国</a:t>
            </a:r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625429" y="5199078"/>
            <a:ext cx="1118507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モンゴル</a:t>
            </a:r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209996" y="4886324"/>
            <a:ext cx="466531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①</a:t>
            </a:r>
            <a:endParaRPr kumimoji="1" lang="ja-JP" altLang="en-US" sz="24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116338" y="4886324"/>
            <a:ext cx="481045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②</a:t>
            </a:r>
            <a:endParaRPr kumimoji="1" lang="ja-JP" altLang="en-US" sz="24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063058" y="4886324"/>
            <a:ext cx="450143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③</a:t>
            </a:r>
            <a:endParaRPr kumimoji="1" lang="ja-JP" altLang="en-US" sz="2400" dirty="0"/>
          </a:p>
        </p:txBody>
      </p:sp>
      <p:pic>
        <p:nvPicPr>
          <p:cNvPr id="11" name="図 10" descr="&lt;strong&gt;モンゴル&lt;/strong&gt;の&lt;strong&gt;国旗&lt;/strong&gt; - Wikipedia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1313" y="5945029"/>
            <a:ext cx="924970" cy="591923"/>
          </a:xfrm>
          <a:prstGeom prst="rect">
            <a:avLst/>
          </a:prstGeom>
        </p:spPr>
      </p:pic>
      <p:pic>
        <p:nvPicPr>
          <p:cNvPr id="12" name="図 11" descr="ファイル:Flag of the People's Republic of China.svg - Wikipedia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3488" y="5947579"/>
            <a:ext cx="972521" cy="591923"/>
          </a:xfrm>
          <a:prstGeom prst="rect">
            <a:avLst/>
          </a:prstGeom>
        </p:spPr>
      </p:pic>
      <p:pic>
        <p:nvPicPr>
          <p:cNvPr id="13" name="図 12" descr="無償のベクターグラフィック: &lt;strong&gt;タイ&lt;/strong&gt;, フラグ, &lt;strong&gt;国旗&lt;/strong&gt;, 国, エン ...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5867" y="5935363"/>
            <a:ext cx="916880" cy="611253"/>
          </a:xfrm>
          <a:prstGeom prst="rect">
            <a:avLst/>
          </a:prstGeom>
        </p:spPr>
      </p:pic>
      <p:pic>
        <p:nvPicPr>
          <p:cNvPr id="14" name="図 13" descr="大韓民国の&lt;strong&gt;国旗&lt;/strong&gt; - Wikipedia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5613" y="5925699"/>
            <a:ext cx="846096" cy="611253"/>
          </a:xfrm>
          <a:prstGeom prst="rect">
            <a:avLst/>
          </a:prstGeom>
        </p:spPr>
      </p:pic>
      <p:pic>
        <p:nvPicPr>
          <p:cNvPr id="15" name="図 14" descr="&lt;strong&gt;オーストラリア&lt;/strong&gt;の&lt;strong&gt;国旗&lt;/strong&gt; - Wikipedia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4519" y="5925699"/>
            <a:ext cx="930133" cy="604929"/>
          </a:xfrm>
          <a:prstGeom prst="rect">
            <a:avLst/>
          </a:prstGeom>
        </p:spPr>
      </p:pic>
      <p:pic>
        <p:nvPicPr>
          <p:cNvPr id="16" name="図 15" descr="ファイル:Flag of &lt;strong&gt;New Zealand&lt;/strong&gt;.svg - Wikipedia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931" y="5946505"/>
            <a:ext cx="962878" cy="623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3130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21659" y="5193291"/>
            <a:ext cx="1118507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ブラジル</a:t>
            </a:r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4589" y="4737574"/>
            <a:ext cx="1252709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アルゼンチン</a:t>
            </a:r>
            <a:endParaRPr kumimoji="1" lang="ja-JP" altLang="en-US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382431" y="5203178"/>
            <a:ext cx="1118507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ペル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ー</a:t>
            </a:r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382431" y="4723167"/>
            <a:ext cx="1118507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アメリカ</a:t>
            </a:r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635140" y="4723167"/>
            <a:ext cx="1118507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メキシコ</a:t>
            </a:r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625429" y="5199078"/>
            <a:ext cx="1118507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カナダ</a:t>
            </a:r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209996" y="4886324"/>
            <a:ext cx="466531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①</a:t>
            </a:r>
            <a:endParaRPr kumimoji="1" lang="ja-JP" altLang="en-US" sz="24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116338" y="4886324"/>
            <a:ext cx="481045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②</a:t>
            </a:r>
            <a:endParaRPr kumimoji="1" lang="ja-JP" altLang="en-US" sz="24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063058" y="4886324"/>
            <a:ext cx="450143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③</a:t>
            </a:r>
            <a:endParaRPr kumimoji="1" lang="ja-JP" altLang="en-US" sz="2400" dirty="0"/>
          </a:p>
        </p:txBody>
      </p:sp>
      <p:pic>
        <p:nvPicPr>
          <p:cNvPr id="11" name="図 10" descr="&lt;strong&gt;メキシコ&lt;/strong&gt;の&lt;strong&gt;国旗&lt;/strong&gt; - Wikipedia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6144" y="5965906"/>
            <a:ext cx="985838" cy="600166"/>
          </a:xfrm>
          <a:prstGeom prst="rect">
            <a:avLst/>
          </a:prstGeom>
        </p:spPr>
      </p:pic>
      <p:pic>
        <p:nvPicPr>
          <p:cNvPr id="12" name="図 11" descr="&lt;strong&gt;ブラジル&lt;/strong&gt;領南極 - Wikipedia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3257" y="5899322"/>
            <a:ext cx="952500" cy="666750"/>
          </a:xfrm>
          <a:prstGeom prst="rect">
            <a:avLst/>
          </a:prstGeom>
        </p:spPr>
      </p:pic>
      <p:pic>
        <p:nvPicPr>
          <p:cNvPr id="13" name="図 12" descr="&lt;strong&gt;アルゼンチン&lt;/strong&gt;の&lt;strong&gt;国旗&lt;/strong&gt; - Wikipedia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722" y="5918665"/>
            <a:ext cx="1002633" cy="628065"/>
          </a:xfrm>
          <a:prstGeom prst="rect">
            <a:avLst/>
          </a:prstGeom>
        </p:spPr>
      </p:pic>
      <p:pic>
        <p:nvPicPr>
          <p:cNvPr id="14" name="図 13" descr="&lt;strong&gt;アメリカ&lt;/strong&gt;合衆国の&lt;strong&gt;国旗&lt;/strong&gt; - Wikipedia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8009" y="5922752"/>
            <a:ext cx="950425" cy="623978"/>
          </a:xfrm>
          <a:prstGeom prst="rect">
            <a:avLst/>
          </a:prstGeom>
        </p:spPr>
      </p:pic>
      <p:pic>
        <p:nvPicPr>
          <p:cNvPr id="15" name="図 14" descr="&lt;strong&gt;カナダ&lt;/strong&gt;の&lt;strong&gt;国旗&lt;/strong&gt; - Wikipedia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2086" y="5935757"/>
            <a:ext cx="928688" cy="610973"/>
          </a:xfrm>
          <a:prstGeom prst="rect">
            <a:avLst/>
          </a:prstGeom>
        </p:spPr>
      </p:pic>
      <p:pic>
        <p:nvPicPr>
          <p:cNvPr id="16" name="図 15" descr="File:Flag of Peru (State) alternative version.svg - Wikimedia Commons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1996" y="5954767"/>
            <a:ext cx="932936" cy="622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078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21659" y="5193291"/>
            <a:ext cx="1118507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ブラジル</a:t>
            </a:r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4589" y="4737574"/>
            <a:ext cx="1252709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アルゼンチン</a:t>
            </a:r>
            <a:endParaRPr kumimoji="1" lang="ja-JP" altLang="en-US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382431" y="5203178"/>
            <a:ext cx="1118507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ペル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ー</a:t>
            </a:r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382431" y="4723167"/>
            <a:ext cx="1118507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アメリカ</a:t>
            </a:r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635140" y="4723167"/>
            <a:ext cx="1118507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メキシコ</a:t>
            </a:r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625429" y="5199078"/>
            <a:ext cx="1118507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カナダ</a:t>
            </a:r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209996" y="4886324"/>
            <a:ext cx="466531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①</a:t>
            </a:r>
            <a:endParaRPr kumimoji="1" lang="ja-JP" altLang="en-US" sz="24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116338" y="4886324"/>
            <a:ext cx="481045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②</a:t>
            </a:r>
            <a:endParaRPr kumimoji="1" lang="ja-JP" altLang="en-US" sz="24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063058" y="4886324"/>
            <a:ext cx="450143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③</a:t>
            </a:r>
            <a:endParaRPr kumimoji="1" lang="ja-JP" altLang="en-US" sz="2400" dirty="0"/>
          </a:p>
        </p:txBody>
      </p:sp>
      <p:pic>
        <p:nvPicPr>
          <p:cNvPr id="11" name="図 10" descr="&lt;strong&gt;メキシコ&lt;/strong&gt;の&lt;strong&gt;国旗&lt;/strong&gt; - Wikipedia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281" y="5918665"/>
            <a:ext cx="985838" cy="600166"/>
          </a:xfrm>
          <a:prstGeom prst="rect">
            <a:avLst/>
          </a:prstGeom>
        </p:spPr>
      </p:pic>
      <p:pic>
        <p:nvPicPr>
          <p:cNvPr id="12" name="図 11" descr="&lt;strong&gt;ブラジル&lt;/strong&gt;領南極 - Wikipedia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3343" y="5899322"/>
            <a:ext cx="952500" cy="666750"/>
          </a:xfrm>
          <a:prstGeom prst="rect">
            <a:avLst/>
          </a:prstGeom>
        </p:spPr>
      </p:pic>
      <p:pic>
        <p:nvPicPr>
          <p:cNvPr id="13" name="図 12" descr="&lt;strong&gt;アルゼンチン&lt;/strong&gt;の&lt;strong&gt;国旗&lt;/strong&gt; - Wikipedia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609" y="5918665"/>
            <a:ext cx="1002633" cy="628065"/>
          </a:xfrm>
          <a:prstGeom prst="rect">
            <a:avLst/>
          </a:prstGeom>
        </p:spPr>
      </p:pic>
      <p:pic>
        <p:nvPicPr>
          <p:cNvPr id="14" name="図 13" descr="&lt;strong&gt;アメリカ&lt;/strong&gt;合衆国の&lt;strong&gt;国旗&lt;/strong&gt; - Wikipedia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8009" y="5922752"/>
            <a:ext cx="950425" cy="623978"/>
          </a:xfrm>
          <a:prstGeom prst="rect">
            <a:avLst/>
          </a:prstGeom>
        </p:spPr>
      </p:pic>
      <p:pic>
        <p:nvPicPr>
          <p:cNvPr id="15" name="図 14" descr="&lt;strong&gt;カナダ&lt;/strong&gt;の&lt;strong&gt;国旗&lt;/strong&gt; - Wikipedia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2086" y="5935757"/>
            <a:ext cx="928688" cy="610973"/>
          </a:xfrm>
          <a:prstGeom prst="rect">
            <a:avLst/>
          </a:prstGeom>
        </p:spPr>
      </p:pic>
      <p:pic>
        <p:nvPicPr>
          <p:cNvPr id="16" name="図 15" descr="File:Flag of Peru (State) alternative version.svg - Wikimedia Commons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4328" y="5929533"/>
            <a:ext cx="932936" cy="622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1238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55" t="7075" r="13940" b="4478"/>
          <a:stretch/>
        </p:blipFill>
        <p:spPr>
          <a:xfrm>
            <a:off x="1912097" y="0"/>
            <a:ext cx="10279903" cy="6858000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0" y="183850"/>
            <a:ext cx="207264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b="1" dirty="0" smtClean="0">
                <a:latin typeface="+mj-ea"/>
                <a:ea typeface="+mj-ea"/>
              </a:rPr>
              <a:t>5</a:t>
            </a:r>
            <a:r>
              <a:rPr kumimoji="1" lang="ja-JP" altLang="en-US" sz="2400" b="1" dirty="0" smtClean="0">
                <a:latin typeface="+mj-ea"/>
                <a:ea typeface="+mj-ea"/>
              </a:rPr>
              <a:t>年</a:t>
            </a:r>
            <a:endParaRPr kumimoji="1" lang="en-US" altLang="ja-JP" sz="2400" b="1" dirty="0" smtClean="0">
              <a:latin typeface="+mj-ea"/>
              <a:ea typeface="+mj-ea"/>
            </a:endParaRPr>
          </a:p>
          <a:p>
            <a:r>
              <a:rPr kumimoji="1" lang="ja-JP" altLang="en-US" sz="2400" dirty="0" smtClean="0">
                <a:latin typeface="+mj-ea"/>
                <a:ea typeface="+mj-ea"/>
              </a:rPr>
              <a:t>社会の教科書</a:t>
            </a:r>
            <a:endParaRPr kumimoji="1" lang="en-US" altLang="ja-JP" sz="2400" dirty="0" smtClean="0">
              <a:latin typeface="+mj-ea"/>
              <a:ea typeface="+mj-ea"/>
            </a:endParaRPr>
          </a:p>
          <a:p>
            <a:r>
              <a:rPr lang="en-US" altLang="ja-JP" sz="2400" dirty="0" smtClean="0">
                <a:latin typeface="+mj-ea"/>
                <a:ea typeface="+mj-ea"/>
              </a:rPr>
              <a:t>(P10</a:t>
            </a:r>
            <a:r>
              <a:rPr lang="ja-JP" altLang="en-US" sz="2400" dirty="0" smtClean="0">
                <a:latin typeface="+mj-ea"/>
                <a:ea typeface="+mj-ea"/>
              </a:rPr>
              <a:t>～</a:t>
            </a:r>
            <a:r>
              <a:rPr lang="en-US" altLang="ja-JP" sz="2400" dirty="0" smtClean="0">
                <a:latin typeface="+mj-ea"/>
                <a:ea typeface="+mj-ea"/>
              </a:rPr>
              <a:t>11)</a:t>
            </a:r>
          </a:p>
          <a:p>
            <a:endParaRPr lang="en-US" altLang="ja-JP" sz="2400" dirty="0" smtClean="0">
              <a:latin typeface="+mj-ea"/>
              <a:ea typeface="+mj-ea"/>
            </a:endParaRPr>
          </a:p>
          <a:p>
            <a:endParaRPr kumimoji="1" lang="en-US" altLang="ja-JP" sz="2400" b="1" dirty="0" smtClean="0">
              <a:latin typeface="+mj-ea"/>
              <a:ea typeface="+mj-ea"/>
            </a:endParaRPr>
          </a:p>
          <a:p>
            <a:r>
              <a:rPr kumimoji="1" lang="ja-JP" altLang="en-US" sz="2400" b="1" dirty="0" smtClean="0">
                <a:latin typeface="+mj-ea"/>
                <a:ea typeface="+mj-ea"/>
              </a:rPr>
              <a:t>①～⑧</a:t>
            </a:r>
            <a:r>
              <a:rPr lang="ja-JP" altLang="en-US" sz="2400" dirty="0" smtClean="0">
                <a:latin typeface="+mj-ea"/>
                <a:ea typeface="+mj-ea"/>
              </a:rPr>
              <a:t>の空欄に</a:t>
            </a:r>
            <a:r>
              <a:rPr lang="ja-JP" altLang="en-US" sz="2400" b="1" u="sng" dirty="0" smtClean="0">
                <a:latin typeface="+mj-ea"/>
                <a:ea typeface="+mj-ea"/>
              </a:rPr>
              <a:t>国の名前</a:t>
            </a:r>
            <a:r>
              <a:rPr lang="ja-JP" altLang="en-US" sz="2400" dirty="0" smtClean="0">
                <a:latin typeface="+mj-ea"/>
                <a:ea typeface="+mj-ea"/>
              </a:rPr>
              <a:t>を書き込んで</a:t>
            </a:r>
            <a:r>
              <a:rPr kumimoji="1" lang="ja-JP" altLang="en-US" sz="2400" dirty="0" smtClean="0">
                <a:latin typeface="+mj-ea"/>
                <a:ea typeface="+mj-ea"/>
              </a:rPr>
              <a:t>みよう♪</a:t>
            </a:r>
            <a:endParaRPr kumimoji="1" lang="en-US" altLang="ja-JP" sz="2400" dirty="0" smtClean="0">
              <a:latin typeface="+mj-ea"/>
              <a:ea typeface="+mj-ea"/>
            </a:endParaRPr>
          </a:p>
          <a:p>
            <a:endParaRPr lang="en-US" altLang="ja-JP" sz="2400" b="1" dirty="0" smtClean="0">
              <a:latin typeface="+mj-ea"/>
              <a:ea typeface="+mj-ea"/>
            </a:endParaRPr>
          </a:p>
          <a:p>
            <a:r>
              <a:rPr lang="en-US" altLang="ja-JP" sz="2400" b="1" dirty="0" smtClean="0">
                <a:latin typeface="+mj-ea"/>
                <a:ea typeface="+mj-ea"/>
              </a:rPr>
              <a:t>※</a:t>
            </a:r>
            <a:r>
              <a:rPr lang="ja-JP" altLang="en-US" sz="2400" b="1" dirty="0" smtClean="0">
                <a:latin typeface="+mj-ea"/>
                <a:ea typeface="+mj-ea"/>
              </a:rPr>
              <a:t>教科書</a:t>
            </a:r>
            <a:r>
              <a:rPr lang="ja-JP" altLang="en-US" sz="2400" b="1" dirty="0">
                <a:latin typeface="+mj-ea"/>
                <a:ea typeface="+mj-ea"/>
              </a:rPr>
              <a:t>に直接書き込みましょう！</a:t>
            </a:r>
            <a:endParaRPr lang="en-US" altLang="ja-JP" sz="2400" b="1" dirty="0">
              <a:latin typeface="+mj-ea"/>
              <a:ea typeface="+mj-ea"/>
            </a:endParaRPr>
          </a:p>
          <a:p>
            <a:endParaRPr kumimoji="1" lang="ja-JP" altLang="en-US" sz="2400" dirty="0">
              <a:latin typeface="+mj-ea"/>
              <a:ea typeface="+mj-ea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9566611" y="4744937"/>
            <a:ext cx="5486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latin typeface="+mj-ea"/>
                <a:ea typeface="+mj-ea"/>
              </a:rPr>
              <a:t>⑧</a:t>
            </a:r>
            <a:endParaRPr kumimoji="1" lang="ja-JP" altLang="en-US" sz="3200" dirty="0">
              <a:latin typeface="+mj-ea"/>
              <a:ea typeface="+mj-ea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312160" y="4046447"/>
            <a:ext cx="50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latin typeface="+mj-ea"/>
                <a:ea typeface="+mj-ea"/>
              </a:rPr>
              <a:t>⑤</a:t>
            </a:r>
            <a:endParaRPr kumimoji="1" lang="ja-JP" altLang="en-US" sz="3200" dirty="0">
              <a:latin typeface="+mj-ea"/>
              <a:ea typeface="+mj-ea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0068560" y="1219418"/>
            <a:ext cx="5486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latin typeface="+mj-ea"/>
                <a:ea typeface="+mj-ea"/>
              </a:rPr>
              <a:t>④</a:t>
            </a:r>
            <a:endParaRPr kumimoji="1" lang="ja-JP" altLang="en-US" sz="3200" dirty="0">
              <a:latin typeface="+mj-ea"/>
              <a:ea typeface="+mj-ea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140674" y="1222503"/>
            <a:ext cx="5486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latin typeface="+mj-ea"/>
                <a:ea typeface="+mj-ea"/>
              </a:rPr>
              <a:t>③</a:t>
            </a:r>
            <a:endParaRPr kumimoji="1" lang="ja-JP" altLang="en-US" sz="3200" dirty="0">
              <a:latin typeface="+mj-ea"/>
              <a:ea typeface="+mj-ea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193777" y="1219418"/>
            <a:ext cx="5486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latin typeface="+mj-ea"/>
                <a:ea typeface="+mj-ea"/>
              </a:rPr>
              <a:t>②</a:t>
            </a:r>
            <a:endParaRPr kumimoji="1" lang="ja-JP" altLang="en-US" sz="3200" dirty="0">
              <a:latin typeface="+mj-ea"/>
              <a:ea typeface="+mj-ea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246880" y="1188680"/>
            <a:ext cx="5486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latin typeface="+mj-ea"/>
                <a:ea typeface="+mj-ea"/>
              </a:rPr>
              <a:t>①</a:t>
            </a:r>
            <a:endParaRPr kumimoji="1" lang="ja-JP" altLang="en-US" sz="3200" dirty="0">
              <a:latin typeface="+mj-ea"/>
              <a:ea typeface="+mj-ea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7654514" y="4744937"/>
            <a:ext cx="5486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latin typeface="+mj-ea"/>
                <a:ea typeface="+mj-ea"/>
              </a:rPr>
              <a:t>⑦</a:t>
            </a:r>
            <a:endParaRPr kumimoji="1" lang="ja-JP" altLang="en-US" sz="3200" dirty="0">
              <a:latin typeface="+mj-ea"/>
              <a:ea typeface="+mj-ea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193777" y="4729737"/>
            <a:ext cx="5486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latin typeface="+mj-ea"/>
                <a:ea typeface="+mj-ea"/>
              </a:rPr>
              <a:t>⑥</a:t>
            </a:r>
            <a:endParaRPr kumimoji="1" lang="ja-JP" altLang="en-US" sz="3200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088579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767840" y="2103119"/>
            <a:ext cx="481584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dirty="0" smtClean="0">
                <a:latin typeface="+mj-ea"/>
                <a:ea typeface="+mj-ea"/>
              </a:rPr>
              <a:t>①フランス</a:t>
            </a:r>
            <a:endParaRPr kumimoji="1" lang="en-US" altLang="ja-JP" sz="4400" dirty="0" smtClean="0">
              <a:latin typeface="+mj-ea"/>
              <a:ea typeface="+mj-ea"/>
            </a:endParaRPr>
          </a:p>
          <a:p>
            <a:r>
              <a:rPr lang="ja-JP" altLang="en-US" sz="4400" dirty="0" smtClean="0">
                <a:latin typeface="+mj-ea"/>
                <a:ea typeface="+mj-ea"/>
              </a:rPr>
              <a:t>②ロシア</a:t>
            </a:r>
            <a:endParaRPr lang="en-US" altLang="ja-JP" sz="4400" dirty="0" smtClean="0">
              <a:latin typeface="+mj-ea"/>
              <a:ea typeface="+mj-ea"/>
            </a:endParaRPr>
          </a:p>
          <a:p>
            <a:r>
              <a:rPr lang="ja-JP" altLang="en-US" sz="4400" dirty="0" smtClean="0">
                <a:latin typeface="+mj-ea"/>
                <a:ea typeface="+mj-ea"/>
              </a:rPr>
              <a:t>③ドイツ</a:t>
            </a:r>
            <a:endParaRPr lang="en-US" altLang="ja-JP" sz="4400" dirty="0" smtClean="0">
              <a:latin typeface="+mj-ea"/>
              <a:ea typeface="+mj-ea"/>
            </a:endParaRPr>
          </a:p>
          <a:p>
            <a:r>
              <a:rPr lang="ja-JP" altLang="en-US" sz="4400" dirty="0" smtClean="0">
                <a:latin typeface="+mj-ea"/>
                <a:ea typeface="+mj-ea"/>
              </a:rPr>
              <a:t>④アメリカ</a:t>
            </a:r>
            <a:endParaRPr lang="en-US" altLang="ja-JP" sz="4400" dirty="0" smtClean="0">
              <a:latin typeface="+mj-ea"/>
              <a:ea typeface="+mj-ea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117600" y="714514"/>
            <a:ext cx="13004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dirty="0" smtClean="0">
                <a:latin typeface="+mj-ea"/>
                <a:ea typeface="+mj-ea"/>
              </a:rPr>
              <a:t>答え</a:t>
            </a:r>
            <a:endParaRPr kumimoji="1" lang="ja-JP" altLang="en-US" sz="4000" dirty="0">
              <a:latin typeface="+mj-ea"/>
              <a:ea typeface="+mj-ea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583680" y="2103119"/>
            <a:ext cx="481584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400" dirty="0" smtClean="0">
                <a:latin typeface="+mj-ea"/>
                <a:ea typeface="+mj-ea"/>
              </a:rPr>
              <a:t>⑤エジプト</a:t>
            </a:r>
            <a:endParaRPr lang="en-US" altLang="ja-JP" sz="4400" dirty="0" smtClean="0">
              <a:latin typeface="+mj-ea"/>
              <a:ea typeface="+mj-ea"/>
            </a:endParaRPr>
          </a:p>
          <a:p>
            <a:r>
              <a:rPr lang="ja-JP" altLang="en-US" sz="4400" dirty="0" smtClean="0">
                <a:latin typeface="+mj-ea"/>
                <a:ea typeface="+mj-ea"/>
              </a:rPr>
              <a:t>⑥サウジアラビア</a:t>
            </a:r>
            <a:endParaRPr lang="en-US" altLang="ja-JP" sz="4400" dirty="0" smtClean="0">
              <a:latin typeface="+mj-ea"/>
              <a:ea typeface="+mj-ea"/>
            </a:endParaRPr>
          </a:p>
          <a:p>
            <a:r>
              <a:rPr lang="ja-JP" altLang="en-US" sz="4400" dirty="0" smtClean="0">
                <a:latin typeface="+mj-ea"/>
                <a:ea typeface="+mj-ea"/>
              </a:rPr>
              <a:t>⑦オーストラリア</a:t>
            </a:r>
            <a:endParaRPr lang="en-US" altLang="ja-JP" sz="4400" dirty="0" smtClean="0">
              <a:latin typeface="+mj-ea"/>
              <a:ea typeface="+mj-ea"/>
            </a:endParaRPr>
          </a:p>
          <a:p>
            <a:r>
              <a:rPr lang="ja-JP" altLang="en-US" sz="4400" dirty="0" smtClean="0">
                <a:latin typeface="+mj-ea"/>
                <a:ea typeface="+mj-ea"/>
              </a:rPr>
              <a:t>⑧アルゼンチン</a:t>
            </a:r>
            <a:endParaRPr kumimoji="1" lang="ja-JP" altLang="en-US" sz="4400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087300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 idx="4294967295"/>
          </p:nvPr>
        </p:nvSpPr>
        <p:spPr>
          <a:xfrm>
            <a:off x="461962" y="119517"/>
            <a:ext cx="11068052" cy="1448934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kumimoji="1" lang="ja-JP" altLang="en-US" sz="4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世界の主な国々と日本の位置や国旗</a:t>
            </a:r>
            <a:r>
              <a:rPr kumimoji="1" lang="en-US" altLang="ja-JP" sz="4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/>
            </a:r>
            <a:br>
              <a:rPr kumimoji="1" lang="en-US" altLang="ja-JP" sz="4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kumimoji="1" lang="ja-JP" altLang="en-US" sz="4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　　　について調べてみよう！</a:t>
            </a:r>
            <a:endParaRPr kumimoji="1" lang="ja-JP" altLang="en-US" sz="4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4294967295"/>
          </p:nvPr>
        </p:nvSpPr>
        <p:spPr>
          <a:xfrm>
            <a:off x="8329613" y="2011364"/>
            <a:ext cx="3862387" cy="4389436"/>
          </a:xfrm>
        </p:spPr>
        <p:txBody>
          <a:bodyPr>
            <a:normAutofit/>
          </a:bodyPr>
          <a:lstStyle/>
          <a:p>
            <a:pPr algn="l"/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左の世界地図を使って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国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名前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や、国旗についての</a:t>
            </a:r>
            <a:r>
              <a:rPr kumimoji="1"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問題を出していきます。</a:t>
            </a: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教科書（</a:t>
            </a:r>
            <a:r>
              <a:rPr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P10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</a:t>
            </a:r>
            <a:r>
              <a:rPr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11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）や地図帳を使って調べよう！！</a:t>
            </a:r>
            <a:endParaRPr lang="en-US" altLang="ja-JP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r>
              <a:rPr kumimoji="1"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「やり方①～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③」のわかったところからはじめよう！</a:t>
            </a:r>
            <a:endParaRPr kumimoji="1" lang="en-US" altLang="ja-JP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40" t="5417" r="9903" b="6042"/>
          <a:stretch/>
        </p:blipFill>
        <p:spPr>
          <a:xfrm>
            <a:off x="1" y="1668464"/>
            <a:ext cx="8329612" cy="5075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5792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738" y="942975"/>
            <a:ext cx="8543925" cy="5614987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テキスト ボックス 4"/>
          <p:cNvSpPr txBox="1"/>
          <p:nvPr/>
        </p:nvSpPr>
        <p:spPr>
          <a:xfrm>
            <a:off x="185738" y="257175"/>
            <a:ext cx="17287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 smtClean="0">
                <a:latin typeface="+mj-ea"/>
                <a:ea typeface="+mj-ea"/>
              </a:rPr>
              <a:t>やり方①</a:t>
            </a:r>
            <a:endParaRPr kumimoji="1" lang="ja-JP" altLang="en-US" sz="2800" b="1" dirty="0">
              <a:latin typeface="+mj-ea"/>
              <a:ea typeface="+mj-ea"/>
            </a:endParaRPr>
          </a:p>
        </p:txBody>
      </p:sp>
      <p:sp>
        <p:nvSpPr>
          <p:cNvPr id="6" name="楕円 5"/>
          <p:cNvSpPr/>
          <p:nvPr/>
        </p:nvSpPr>
        <p:spPr>
          <a:xfrm>
            <a:off x="185738" y="4486275"/>
            <a:ext cx="2828925" cy="1271588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8" name="直線矢印コネクタ 7"/>
          <p:cNvCxnSpPr/>
          <p:nvPr/>
        </p:nvCxnSpPr>
        <p:spPr>
          <a:xfrm flipV="1">
            <a:off x="1535906" y="1357313"/>
            <a:ext cx="721519" cy="3128964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/>
          <p:cNvSpPr txBox="1"/>
          <p:nvPr/>
        </p:nvSpPr>
        <p:spPr>
          <a:xfrm>
            <a:off x="8877300" y="2627083"/>
            <a:ext cx="311943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>
                <a:latin typeface="+mj-ea"/>
                <a:ea typeface="+mj-ea"/>
              </a:rPr>
              <a:t>の国の名前の中から当てはまるものを選んで、（　　　）の中にドラッグしよう！</a:t>
            </a:r>
            <a:endParaRPr kumimoji="1" lang="ja-JP" altLang="en-US" sz="2800" dirty="0">
              <a:latin typeface="+mj-ea"/>
              <a:ea typeface="+mj-ea"/>
            </a:endParaRPr>
          </a:p>
        </p:txBody>
      </p:sp>
      <p:sp>
        <p:nvSpPr>
          <p:cNvPr id="12" name="角丸四角形 11"/>
          <p:cNvSpPr/>
          <p:nvPr/>
        </p:nvSpPr>
        <p:spPr>
          <a:xfrm>
            <a:off x="9215436" y="1543052"/>
            <a:ext cx="2443163" cy="842962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4128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738" y="942973"/>
            <a:ext cx="8543925" cy="5614987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テキスト ボックス 4"/>
          <p:cNvSpPr txBox="1"/>
          <p:nvPr/>
        </p:nvSpPr>
        <p:spPr>
          <a:xfrm>
            <a:off x="185738" y="257175"/>
            <a:ext cx="17287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 smtClean="0">
                <a:latin typeface="+mj-ea"/>
                <a:ea typeface="+mj-ea"/>
              </a:rPr>
              <a:t>やり方②</a:t>
            </a:r>
            <a:endParaRPr kumimoji="1" lang="ja-JP" altLang="en-US" sz="2800" b="1" dirty="0">
              <a:latin typeface="+mj-ea"/>
              <a:ea typeface="+mj-ea"/>
            </a:endParaRPr>
          </a:p>
        </p:txBody>
      </p:sp>
      <p:sp>
        <p:nvSpPr>
          <p:cNvPr id="6" name="楕円 5"/>
          <p:cNvSpPr/>
          <p:nvPr/>
        </p:nvSpPr>
        <p:spPr>
          <a:xfrm>
            <a:off x="2528888" y="4486277"/>
            <a:ext cx="2828925" cy="1271588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8" name="直線矢印コネクタ 7"/>
          <p:cNvCxnSpPr/>
          <p:nvPr/>
        </p:nvCxnSpPr>
        <p:spPr>
          <a:xfrm flipV="1">
            <a:off x="3736181" y="1857375"/>
            <a:ext cx="64294" cy="2678907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/>
          <p:cNvSpPr txBox="1"/>
          <p:nvPr/>
        </p:nvSpPr>
        <p:spPr>
          <a:xfrm>
            <a:off x="8877300" y="2627083"/>
            <a:ext cx="311943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>
                <a:latin typeface="+mj-ea"/>
                <a:ea typeface="+mj-ea"/>
              </a:rPr>
              <a:t>の番号の中で</a:t>
            </a:r>
            <a:endParaRPr lang="en-US" altLang="ja-JP" sz="2800" dirty="0" smtClean="0">
              <a:latin typeface="+mj-ea"/>
              <a:ea typeface="+mj-ea"/>
            </a:endParaRPr>
          </a:p>
          <a:p>
            <a:r>
              <a:rPr lang="ja-JP" altLang="en-US" sz="2800" dirty="0" smtClean="0">
                <a:latin typeface="+mj-ea"/>
                <a:ea typeface="+mj-ea"/>
              </a:rPr>
              <a:t>①～③の場所に当てはまるものを選んで</a:t>
            </a:r>
            <a:endParaRPr lang="en-US" altLang="ja-JP" sz="2800" dirty="0" smtClean="0">
              <a:latin typeface="+mj-ea"/>
              <a:ea typeface="+mj-ea"/>
            </a:endParaRPr>
          </a:p>
          <a:p>
            <a:r>
              <a:rPr lang="ja-JP" altLang="en-US" sz="2800" dirty="0" smtClean="0">
                <a:latin typeface="+mj-ea"/>
                <a:ea typeface="+mj-ea"/>
              </a:rPr>
              <a:t>場所の所にドラッグしよう！</a:t>
            </a:r>
            <a:endParaRPr kumimoji="1" lang="ja-JP" altLang="en-US" sz="2800" dirty="0">
              <a:latin typeface="+mj-ea"/>
              <a:ea typeface="+mj-ea"/>
            </a:endParaRPr>
          </a:p>
        </p:txBody>
      </p:sp>
      <p:sp>
        <p:nvSpPr>
          <p:cNvPr id="12" name="角丸四角形 11"/>
          <p:cNvSpPr/>
          <p:nvPr/>
        </p:nvSpPr>
        <p:spPr>
          <a:xfrm>
            <a:off x="9215436" y="1543052"/>
            <a:ext cx="2443163" cy="84296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/>
          <p:cNvSpPr/>
          <p:nvPr/>
        </p:nvSpPr>
        <p:spPr>
          <a:xfrm>
            <a:off x="8908256" y="4393409"/>
            <a:ext cx="764382" cy="42147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8766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738" y="942973"/>
            <a:ext cx="8543925" cy="5614987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テキスト ボックス 4"/>
          <p:cNvSpPr txBox="1"/>
          <p:nvPr/>
        </p:nvSpPr>
        <p:spPr>
          <a:xfrm>
            <a:off x="185738" y="257175"/>
            <a:ext cx="17287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 smtClean="0">
                <a:latin typeface="+mj-ea"/>
                <a:ea typeface="+mj-ea"/>
              </a:rPr>
              <a:t>やり方②</a:t>
            </a:r>
            <a:endParaRPr kumimoji="1" lang="ja-JP" altLang="en-US" sz="2800" b="1" dirty="0">
              <a:latin typeface="+mj-ea"/>
              <a:ea typeface="+mj-ea"/>
            </a:endParaRPr>
          </a:p>
        </p:txBody>
      </p:sp>
      <p:sp>
        <p:nvSpPr>
          <p:cNvPr id="6" name="楕円 5"/>
          <p:cNvSpPr/>
          <p:nvPr/>
        </p:nvSpPr>
        <p:spPr>
          <a:xfrm>
            <a:off x="38101" y="5450684"/>
            <a:ext cx="4948237" cy="1107276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8" name="直線矢印コネクタ 7"/>
          <p:cNvCxnSpPr/>
          <p:nvPr/>
        </p:nvCxnSpPr>
        <p:spPr>
          <a:xfrm flipV="1">
            <a:off x="2864644" y="1828800"/>
            <a:ext cx="1378744" cy="3621885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/>
          <p:cNvSpPr txBox="1"/>
          <p:nvPr/>
        </p:nvSpPr>
        <p:spPr>
          <a:xfrm>
            <a:off x="8877300" y="2627083"/>
            <a:ext cx="311943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>
                <a:latin typeface="+mj-ea"/>
                <a:ea typeface="+mj-ea"/>
              </a:rPr>
              <a:t>の国旗の中で</a:t>
            </a:r>
            <a:endParaRPr lang="en-US" altLang="ja-JP" sz="2800" dirty="0" smtClean="0">
              <a:latin typeface="+mj-ea"/>
              <a:ea typeface="+mj-ea"/>
            </a:endParaRPr>
          </a:p>
          <a:p>
            <a:r>
              <a:rPr lang="ja-JP" altLang="en-US" sz="2800" dirty="0" smtClean="0">
                <a:latin typeface="+mj-ea"/>
                <a:ea typeface="+mj-ea"/>
              </a:rPr>
              <a:t>その</a:t>
            </a:r>
            <a:r>
              <a:rPr lang="ja-JP" altLang="en-US" sz="2800" dirty="0">
                <a:latin typeface="+mj-ea"/>
                <a:ea typeface="+mj-ea"/>
              </a:rPr>
              <a:t>国</a:t>
            </a:r>
            <a:r>
              <a:rPr lang="ja-JP" altLang="en-US" sz="2800" dirty="0" smtClean="0">
                <a:latin typeface="+mj-ea"/>
                <a:ea typeface="+mj-ea"/>
              </a:rPr>
              <a:t>に当てはまるものを選んで</a:t>
            </a:r>
            <a:endParaRPr lang="en-US" altLang="ja-JP" sz="2800" dirty="0" smtClean="0">
              <a:latin typeface="+mj-ea"/>
              <a:ea typeface="+mj-ea"/>
            </a:endParaRPr>
          </a:p>
          <a:p>
            <a:r>
              <a:rPr lang="ja-JP" altLang="en-US" sz="2800" dirty="0">
                <a:latin typeface="+mj-ea"/>
                <a:ea typeface="+mj-ea"/>
              </a:rPr>
              <a:t>国旗</a:t>
            </a:r>
            <a:r>
              <a:rPr lang="ja-JP" altLang="en-US" sz="2800" dirty="0" smtClean="0">
                <a:latin typeface="+mj-ea"/>
                <a:ea typeface="+mj-ea"/>
              </a:rPr>
              <a:t>の所にドラッグしよう！</a:t>
            </a:r>
            <a:endParaRPr kumimoji="1" lang="ja-JP" altLang="en-US" sz="2800" dirty="0">
              <a:latin typeface="+mj-ea"/>
              <a:ea typeface="+mj-ea"/>
            </a:endParaRPr>
          </a:p>
        </p:txBody>
      </p:sp>
      <p:sp>
        <p:nvSpPr>
          <p:cNvPr id="12" name="角丸四角形 11"/>
          <p:cNvSpPr/>
          <p:nvPr/>
        </p:nvSpPr>
        <p:spPr>
          <a:xfrm>
            <a:off x="9215436" y="1543052"/>
            <a:ext cx="2443163" cy="8429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/>
          <p:cNvSpPr/>
          <p:nvPr/>
        </p:nvSpPr>
        <p:spPr>
          <a:xfrm>
            <a:off x="8948740" y="3979072"/>
            <a:ext cx="764382" cy="42147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2525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 descr="&lt;strong&gt;フランス&lt;/strong&gt;の&lt;strong&gt;国旗&lt;/strong&gt; - Wikipedia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0938" y="5960926"/>
            <a:ext cx="822833" cy="547500"/>
          </a:xfrm>
          <a:prstGeom prst="rect">
            <a:avLst/>
          </a:prstGeom>
        </p:spPr>
      </p:pic>
      <p:pic>
        <p:nvPicPr>
          <p:cNvPr id="3" name="図 2" descr="&lt;strong&gt;ドイツ&lt;/strong&gt;の&lt;strong&gt;国旗&lt;/strong&gt; - Wikipedia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722" y="5965371"/>
            <a:ext cx="906290" cy="543055"/>
          </a:xfrm>
          <a:prstGeom prst="rect">
            <a:avLst/>
          </a:prstGeom>
        </p:spPr>
      </p:pic>
      <p:pic>
        <p:nvPicPr>
          <p:cNvPr id="4" name="図 3" descr="&lt;strong&gt;ロシア&lt;/strong&gt;の&lt;strong&gt;国旗&lt;/strong&gt; - Wikipedia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9808" y="5964585"/>
            <a:ext cx="817334" cy="543841"/>
          </a:xfrm>
          <a:prstGeom prst="rect">
            <a:avLst/>
          </a:prstGeom>
        </p:spPr>
      </p:pic>
      <p:pic>
        <p:nvPicPr>
          <p:cNvPr id="5" name="図 4" descr="File:Flag of the United Kingdom (2-3).svg - Wikimedia Commons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2237" y="5960926"/>
            <a:ext cx="821571" cy="547500"/>
          </a:xfrm>
          <a:prstGeom prst="rect">
            <a:avLst/>
          </a:prstGeom>
        </p:spPr>
      </p:pic>
      <p:pic>
        <p:nvPicPr>
          <p:cNvPr id="6" name="図 5" descr="Flag_of_turkeysv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4742274" y="5938353"/>
            <a:ext cx="855109" cy="570073"/>
          </a:xfrm>
          <a:prstGeom prst="rect">
            <a:avLst/>
          </a:prstGeom>
        </p:spPr>
      </p:pic>
      <p:sp>
        <p:nvSpPr>
          <p:cNvPr id="7" name="テキスト ボックス 6"/>
          <p:cNvSpPr txBox="1"/>
          <p:nvPr/>
        </p:nvSpPr>
        <p:spPr>
          <a:xfrm>
            <a:off x="151321" y="5262767"/>
            <a:ext cx="1118507" cy="25391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sz="10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サウジアラビア</a:t>
            </a:r>
            <a:endParaRPr kumimoji="1" lang="ja-JP" altLang="en-US" sz="105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51321" y="4689975"/>
            <a:ext cx="1118507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フランス</a:t>
            </a:r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382430" y="5190463"/>
            <a:ext cx="1118507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トルコ</a:t>
            </a:r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382431" y="4694121"/>
            <a:ext cx="1118507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イギリス</a:t>
            </a:r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4315" y="4689975"/>
            <a:ext cx="1118507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ドイツ</a:t>
            </a:r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608773" y="5170234"/>
            <a:ext cx="1118507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ロシア</a:t>
            </a:r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209996" y="4886324"/>
            <a:ext cx="466531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①</a:t>
            </a:r>
            <a:endParaRPr kumimoji="1" lang="ja-JP" altLang="en-US" sz="24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116338" y="4886324"/>
            <a:ext cx="481045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②</a:t>
            </a:r>
            <a:endParaRPr kumimoji="1" lang="ja-JP" altLang="en-US" sz="24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6063058" y="4886324"/>
            <a:ext cx="450143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③</a:t>
            </a:r>
            <a:endParaRPr kumimoji="1" lang="ja-JP" altLang="en-US" sz="2400" dirty="0"/>
          </a:p>
        </p:txBody>
      </p:sp>
      <p:pic>
        <p:nvPicPr>
          <p:cNvPr id="16" name="図 15" descr="&lt;strong&gt;サウジアラビア&lt;/strong&gt;の&lt;strong&gt;国旗&lt;/strong&gt; - Wikipedia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9883" y="5963477"/>
            <a:ext cx="817659" cy="545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5645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 descr="&lt;strong&gt;フランス&lt;/strong&gt;の&lt;strong&gt;国旗&lt;/strong&gt; - Wikipedia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0938" y="5960926"/>
            <a:ext cx="822833" cy="547500"/>
          </a:xfrm>
          <a:prstGeom prst="rect">
            <a:avLst/>
          </a:prstGeom>
        </p:spPr>
      </p:pic>
      <p:pic>
        <p:nvPicPr>
          <p:cNvPr id="3" name="図 2" descr="&lt;strong&gt;ドイツ&lt;/strong&gt;の&lt;strong&gt;国旗&lt;/strong&gt; - Wikipedia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6091" y="5952195"/>
            <a:ext cx="906290" cy="543055"/>
          </a:xfrm>
          <a:prstGeom prst="rect">
            <a:avLst/>
          </a:prstGeom>
        </p:spPr>
      </p:pic>
      <p:pic>
        <p:nvPicPr>
          <p:cNvPr id="4" name="図 3" descr="File:Flag of the United Kingdom (2-3).svg - Wikimedia Commons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6811" y="5935364"/>
            <a:ext cx="821571" cy="547500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151321" y="4689975"/>
            <a:ext cx="1118507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フランス</a:t>
            </a:r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382430" y="5190463"/>
            <a:ext cx="1118507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スペイン</a:t>
            </a:r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382431" y="4694121"/>
            <a:ext cx="1118507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イギリス</a:t>
            </a:r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613541" y="4689975"/>
            <a:ext cx="1118507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ドイツ</a:t>
            </a:r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607702" y="5213677"/>
            <a:ext cx="1118507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南</a:t>
            </a: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アフリカ</a:t>
            </a:r>
            <a:endParaRPr kumimoji="1" lang="ja-JP" altLang="en-US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209996" y="4886324"/>
            <a:ext cx="466531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①</a:t>
            </a:r>
            <a:endParaRPr kumimoji="1" lang="ja-JP" altLang="en-US" sz="24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116338" y="4886324"/>
            <a:ext cx="481045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②</a:t>
            </a:r>
            <a:endParaRPr kumimoji="1" lang="ja-JP" altLang="en-US" sz="24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6063058" y="4886324"/>
            <a:ext cx="450143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③</a:t>
            </a:r>
            <a:endParaRPr kumimoji="1" lang="ja-JP" altLang="en-US" sz="24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51321" y="5227942"/>
            <a:ext cx="1118507" cy="25391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sz="10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サウジアラビア</a:t>
            </a:r>
            <a:endParaRPr kumimoji="1" lang="ja-JP" altLang="en-US" sz="105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14" name="図 13" descr="&lt;strong&gt;サウジアラビア&lt;/strong&gt;の&lt;strong&gt;国旗&lt;/strong&gt; - Wikipedia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011" y="5935364"/>
            <a:ext cx="817659" cy="545106"/>
          </a:xfrm>
          <a:prstGeom prst="rect">
            <a:avLst/>
          </a:prstGeom>
        </p:spPr>
      </p:pic>
      <p:pic>
        <p:nvPicPr>
          <p:cNvPr id="15" name="図 14" descr="ワールドカップ準決勝 : 深夜営業の個室美容室moanaスタッフブログ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5428" y="5939023"/>
            <a:ext cx="854102" cy="569401"/>
          </a:xfrm>
          <a:prstGeom prst="rect">
            <a:avLst/>
          </a:prstGeom>
        </p:spPr>
      </p:pic>
      <p:pic>
        <p:nvPicPr>
          <p:cNvPr id="16" name="図 15" descr="&lt;strong&gt;南アフリカ&lt;/strong&gt;国防軍 - Wikipedia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50775" b="51026"/>
          <a:stretch/>
        </p:blipFill>
        <p:spPr>
          <a:xfrm>
            <a:off x="3551353" y="5935364"/>
            <a:ext cx="937731" cy="625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779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onsolas-Verdana">
      <a:majorFont>
        <a:latin typeface="Consolas" panose="020B0609020204030204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Verdana" panose="020B060403050404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2825</TotalTime>
  <Words>260</Words>
  <Application>Microsoft Office PowerPoint</Application>
  <PresentationFormat>ワイド画面</PresentationFormat>
  <Paragraphs>104</Paragraphs>
  <Slides>14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14</vt:i4>
      </vt:variant>
    </vt:vector>
  </HeadingPairs>
  <TitlesOfParts>
    <vt:vector size="21" baseType="lpstr">
      <vt:lpstr>HG丸ｺﾞｼｯｸM-PRO</vt:lpstr>
      <vt:lpstr>ＭＳ ゴシック</vt:lpstr>
      <vt:lpstr>游ゴシック</vt:lpstr>
      <vt:lpstr>Arial</vt:lpstr>
      <vt:lpstr>Consolas</vt:lpstr>
      <vt:lpstr>Verdana</vt:lpstr>
      <vt:lpstr>Office テーマ</vt:lpstr>
      <vt:lpstr>PowerPoint プレゼンテーション</vt:lpstr>
      <vt:lpstr>PowerPoint プレゼンテーション</vt:lpstr>
      <vt:lpstr>PowerPoint プレゼンテーション</vt:lpstr>
      <vt:lpstr>世界の主な国々と日本の位置や国旗 　　　　　　　　　　について調べてみよう！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渋谷区教育委員会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渋谷区教育委員会</dc:creator>
  <cp:lastModifiedBy>渋谷区教育委員会</cp:lastModifiedBy>
  <cp:revision>60</cp:revision>
  <dcterms:created xsi:type="dcterms:W3CDTF">2020-05-04T07:00:18Z</dcterms:created>
  <dcterms:modified xsi:type="dcterms:W3CDTF">2020-05-11T13:30:37Z</dcterms:modified>
</cp:coreProperties>
</file>