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4" r:id="rId4"/>
    <p:sldId id="259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吹き出し 8"/>
          <p:cNvSpPr/>
          <p:nvPr userDrawn="1"/>
        </p:nvSpPr>
        <p:spPr>
          <a:xfrm>
            <a:off x="1295698" y="3276600"/>
            <a:ext cx="1340822" cy="3108960"/>
          </a:xfrm>
          <a:prstGeom prst="wedgeRoundRectCallout">
            <a:avLst>
              <a:gd name="adj1" fmla="val 93965"/>
              <a:gd name="adj2" fmla="val 12500"/>
              <a:gd name="adj3" fmla="val 16667"/>
            </a:avLst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縦書きタイトル 1"/>
          <p:cNvSpPr txBox="1">
            <a:spLocks/>
          </p:cNvSpPr>
          <p:nvPr userDrawn="1"/>
        </p:nvSpPr>
        <p:spPr>
          <a:xfrm>
            <a:off x="2636520" y="736600"/>
            <a:ext cx="6938485" cy="5811838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130675">
              <a:lnSpc>
                <a:spcPct val="0"/>
              </a:lnSpc>
            </a:pPr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②夏休みの帰省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ラッシュ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で、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高速道路や新幹線は相当な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indent="441325"/>
            <a:r>
              <a:rPr lang="ja-JP" altLang="en-US" sz="1000" b="1" spc="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こんざ</a:t>
            </a:r>
            <a:r>
              <a:rPr lang="ja-JP" altLang="en-US" sz="1000" b="1" spc="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</a:t>
            </a:r>
            <a:endParaRPr lang="en-US" altLang="ja-JP" sz="1000" b="1" spc="6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混雑が予想されます。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「ラッシュ」のような言葉を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という。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60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これらの言葉は、日本語の中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に取り入れられた　　　　　</a:t>
            </a:r>
            <a:r>
              <a:rPr lang="ja-JP" altLang="en-US" sz="32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言葉である。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406232" y="3383280"/>
            <a:ext cx="923330" cy="3002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 smtClean="0"/>
              <a:t>ふつうは片仮名</a:t>
            </a:r>
            <a:r>
              <a:rPr lang="ja-JP" altLang="en-US" dirty="0" smtClean="0"/>
              <a:t>（カタカナ）</a:t>
            </a:r>
            <a:r>
              <a:rPr lang="ja-JP" altLang="en-US" sz="2400" dirty="0" smtClean="0"/>
              <a:t>で書き表す。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803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7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縦書きタイトル 1"/>
          <p:cNvSpPr txBox="1">
            <a:spLocks/>
          </p:cNvSpPr>
          <p:nvPr userDrawn="1"/>
        </p:nvSpPr>
        <p:spPr>
          <a:xfrm>
            <a:off x="579120" y="645160"/>
            <a:ext cx="11262360" cy="5648960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130675">
              <a:lnSpc>
                <a:spcPct val="0"/>
              </a:lnSpc>
            </a:pPr>
            <a:r>
              <a:rPr lang="ja-JP" altLang="en-US" sz="105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①夏休みを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ふるさと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で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過ごす</a:t>
            </a:r>
            <a:endParaRPr lang="en-US" altLang="ja-JP" sz="3200" b="1" dirty="0" smtClean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indent="4846638"/>
            <a:r>
              <a:rPr lang="ja-JP" altLang="en-US" sz="1050" b="1" spc="3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r>
              <a:rPr lang="ja-JP" altLang="en-US" sz="1050" b="1" spc="3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ん</a:t>
            </a:r>
            <a:endParaRPr lang="en-US" altLang="ja-JP" sz="1050" b="1" spc="3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人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多く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、高速道路や新幹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indent="2955925"/>
            <a:r>
              <a:rPr lang="ja-JP" altLang="en-US" sz="1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lang="en-US" altLang="ja-JP" sz="1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線は、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かなり混み合う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もの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思われます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。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これらの文章には、「ふるさと・過ごす・人・多い・かなり・混み合う・思われる」など、もともと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が使われている。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これらを　　　　　　という。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" name="角丸四角形吹き出し 10"/>
          <p:cNvSpPr/>
          <p:nvPr userDrawn="1"/>
        </p:nvSpPr>
        <p:spPr>
          <a:xfrm>
            <a:off x="379809" y="2529840"/>
            <a:ext cx="923330" cy="3566160"/>
          </a:xfrm>
          <a:prstGeom prst="wedgeRoundRectCallout">
            <a:avLst>
              <a:gd name="adj1" fmla="val 100616"/>
              <a:gd name="adj2" fmla="val 3394"/>
              <a:gd name="adj3" fmla="val 16667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426720" y="2776220"/>
            <a:ext cx="923330" cy="34518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/>
              <a:t>漢字</a:t>
            </a:r>
            <a:r>
              <a:rPr lang="ja-JP" altLang="en-US" sz="2400" dirty="0" smtClean="0"/>
              <a:t>で</a:t>
            </a:r>
            <a:r>
              <a:rPr lang="ja-JP" altLang="en-US" sz="2400" dirty="0"/>
              <a:t>書</a:t>
            </a:r>
            <a:r>
              <a:rPr lang="ja-JP" altLang="en-US" sz="2400" dirty="0" smtClean="0"/>
              <a:t>いてあっても</a:t>
            </a:r>
            <a:endParaRPr lang="en-US" altLang="ja-JP" sz="2400" dirty="0" smtClean="0"/>
          </a:p>
          <a:p>
            <a:r>
              <a:rPr lang="ja-JP" altLang="en-US" sz="2400" dirty="0" smtClean="0"/>
              <a:t>「訓」で読む言葉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7271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9" y="4989909"/>
            <a:ext cx="2422779" cy="132495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 userDrawn="1"/>
        </p:nvSpPr>
        <p:spPr>
          <a:xfrm>
            <a:off x="3333036" y="624840"/>
            <a:ext cx="6771084" cy="58369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学習が終わったら、「せんせいにわたす」の中の「４月</a:t>
            </a:r>
            <a:r>
              <a:rPr kumimoji="1" lang="en-US" altLang="ja-JP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日の課題」「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国語（和語・漢語・外来語」のフォルダに入れておきましょう。</a:t>
            </a:r>
            <a:endParaRPr kumimoji="1"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わたしたちの身の回の文章の中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には、たくさんの</a:t>
            </a:r>
            <a:r>
              <a:rPr kumimoji="1"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和語・漢語・外来語があります。</a:t>
            </a:r>
            <a:endParaRPr kumimoji="1"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ちょっと気を付けて、見てみるとたくさん見つかりますよ！</a:t>
            </a:r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90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吹き出し 8"/>
          <p:cNvSpPr/>
          <p:nvPr userDrawn="1"/>
        </p:nvSpPr>
        <p:spPr>
          <a:xfrm>
            <a:off x="1280458" y="1554480"/>
            <a:ext cx="1340822" cy="3535680"/>
          </a:xfrm>
          <a:prstGeom prst="wedgeRoundRectCallout">
            <a:avLst>
              <a:gd name="adj1" fmla="val 93965"/>
              <a:gd name="adj2" fmla="val 12500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縦書きタイトル 1"/>
          <p:cNvSpPr txBox="1">
            <a:spLocks/>
          </p:cNvSpPr>
          <p:nvPr userDrawn="1"/>
        </p:nvSpPr>
        <p:spPr>
          <a:xfrm>
            <a:off x="2642532" y="416401"/>
            <a:ext cx="8188165" cy="5811838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130675">
              <a:lnSpc>
                <a:spcPct val="0"/>
              </a:lnSpc>
            </a:pPr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②夏休みの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帰省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ラッシュで、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高速道路や新幹線は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相当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indent="441325"/>
            <a:r>
              <a:rPr lang="ja-JP" altLang="en-US" sz="1000" b="1" spc="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こんざ</a:t>
            </a:r>
            <a:r>
              <a:rPr lang="ja-JP" altLang="en-US" sz="1000" b="1" spc="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</a:t>
            </a:r>
            <a:endParaRPr lang="en-US" altLang="ja-JP" sz="1000" b="1" spc="6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混雑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</a:t>
            </a:r>
            <a:r>
              <a:rPr lang="ja-JP" altLang="en-US" sz="3200" b="1" dirty="0" smtClean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予想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されます。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これらの文章には、「帰省・相当・混雑・予想」など、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が使われている。</a:t>
            </a:r>
            <a:endParaRPr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これらを　　　　　という。</a:t>
            </a:r>
            <a:endParaRPr lang="ja-JP" altLang="en-US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499830" y="1874520"/>
            <a:ext cx="923330" cy="2987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古くに中国から日本に入ってきた言葉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1413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5495924" y="485775"/>
            <a:ext cx="1076326" cy="5900737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1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和語・漢語・外来語</a:t>
            </a:r>
            <a:endParaRPr lang="ja-JP" altLang="en-US" sz="51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36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1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53493" y="304529"/>
            <a:ext cx="9285013" cy="6248942"/>
          </a:xfrm>
          <a:prstGeom prst="rect">
            <a:avLst/>
          </a:prstGeom>
        </p:spPr>
      </p:pic>
      <p:sp>
        <p:nvSpPr>
          <p:cNvPr id="9" name="正方形/長方形 8"/>
          <p:cNvSpPr/>
          <p:nvPr userDrawn="1"/>
        </p:nvSpPr>
        <p:spPr>
          <a:xfrm>
            <a:off x="1607820" y="380999"/>
            <a:ext cx="2087880" cy="60807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 userDrawn="1"/>
        </p:nvCxnSpPr>
        <p:spPr>
          <a:xfrm>
            <a:off x="6035040" y="2758440"/>
            <a:ext cx="0" cy="5486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 userDrawn="1"/>
        </p:nvCxnSpPr>
        <p:spPr>
          <a:xfrm>
            <a:off x="6751320" y="2758440"/>
            <a:ext cx="0" cy="5486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 userDrawn="1"/>
        </p:nvCxnSpPr>
        <p:spPr>
          <a:xfrm>
            <a:off x="7452360" y="2484120"/>
            <a:ext cx="0" cy="5486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 userDrawn="1"/>
        </p:nvCxnSpPr>
        <p:spPr>
          <a:xfrm>
            <a:off x="8183880" y="4282440"/>
            <a:ext cx="0" cy="5486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27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縦書きタイトル 1"/>
          <p:cNvSpPr txBox="1">
            <a:spLocks/>
          </p:cNvSpPr>
          <p:nvPr userDrawn="1"/>
        </p:nvSpPr>
        <p:spPr>
          <a:xfrm>
            <a:off x="4155281" y="736600"/>
            <a:ext cx="5419724" cy="5811838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130675">
              <a:lnSpc>
                <a:spcPct val="0"/>
              </a:lnSpc>
            </a:pPr>
            <a:r>
              <a:rPr lang="ja-JP" altLang="en-US" sz="105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①夏休みをふるさとで過ごす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indent="4846638"/>
            <a:r>
              <a:rPr lang="ja-JP" altLang="en-US" sz="1050" b="1" spc="3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r>
              <a:rPr lang="ja-JP" altLang="en-US" sz="1050" b="1" spc="3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ん</a:t>
            </a:r>
            <a:endParaRPr lang="en-US" altLang="ja-JP" sz="1050" b="1" spc="3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人が多く、高速道路や新幹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indent="2955925"/>
            <a:r>
              <a:rPr lang="ja-JP" altLang="en-US" sz="1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lang="en-US" altLang="ja-JP" sz="10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線は、かなり混み合うもの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と思われます。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②夏休みの帰省ラッシュで、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高速道路や新幹線は相当な</a:t>
            </a:r>
            <a:endParaRPr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indent="441325"/>
            <a:r>
              <a:rPr lang="ja-JP" altLang="en-US" sz="1000" b="1" spc="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こんざ</a:t>
            </a:r>
            <a:r>
              <a:rPr lang="ja-JP" altLang="en-US" sz="1000" b="1" spc="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</a:t>
            </a:r>
            <a:endParaRPr lang="en-US" altLang="ja-JP" sz="1000" b="1" spc="6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混雑が予想されます。</a:t>
            </a:r>
            <a:endParaRPr lang="ja-JP" altLang="en-US" sz="3200" b="1" dirty="0"/>
          </a:p>
        </p:txBody>
      </p:sp>
      <p:sp>
        <p:nvSpPr>
          <p:cNvPr id="7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972674" y="565150"/>
            <a:ext cx="1095375" cy="5811838"/>
          </a:xfrm>
        </p:spPr>
        <p:txBody>
          <a:bodyPr vert="eaVert">
            <a:normAutofit/>
          </a:bodyPr>
          <a:lstStyle/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次の二つの文章を読み比べてみましょう。</a:t>
            </a:r>
            <a:endParaRPr kumimoji="1" lang="ja-JP" altLang="en-US" sz="3200" b="1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2273379" y="1685926"/>
            <a:ext cx="738664" cy="39004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同</a:t>
            </a:r>
            <a:r>
              <a:rPr lang="ja-JP" altLang="en-US" dirty="0" smtClean="0"/>
              <a:t>じことを言っているのだけれど、</a:t>
            </a:r>
            <a:endParaRPr lang="en-US" altLang="ja-JP" dirty="0" smtClean="0"/>
          </a:p>
          <a:p>
            <a:r>
              <a:rPr kumimoji="1" lang="ja-JP" altLang="en-US" dirty="0" smtClean="0"/>
              <a:t>なにか ちょっと 感じがちがう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5764667"/>
            <a:ext cx="1397726" cy="783771"/>
          </a:xfrm>
          <a:prstGeom prst="rect">
            <a:avLst/>
          </a:prstGeom>
        </p:spPr>
      </p:pic>
      <p:sp>
        <p:nvSpPr>
          <p:cNvPr id="10" name="角丸四角形吹き出し 9"/>
          <p:cNvSpPr/>
          <p:nvPr userDrawn="1"/>
        </p:nvSpPr>
        <p:spPr>
          <a:xfrm>
            <a:off x="2210583" y="1543209"/>
            <a:ext cx="932055" cy="3855720"/>
          </a:xfrm>
          <a:prstGeom prst="wedgeRoundRectCallout">
            <a:avLst>
              <a:gd name="adj1" fmla="val -56805"/>
              <a:gd name="adj2" fmla="val 6012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0184249" y="320040"/>
            <a:ext cx="1169551" cy="5897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次の二つの文章を読み比べてみましょう。</a:t>
            </a:r>
            <a:endParaRPr kumimoji="1" lang="ja-JP" altLang="en-US" sz="3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487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24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8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1CF8-CAB2-48FD-8ED0-B06406695F20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A20A-2CA3-4AD9-A4CE-5B2A6AFAE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07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15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68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0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245412" y="711200"/>
            <a:ext cx="677108" cy="551688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ここに書きこみましょう。</a:t>
            </a:r>
            <a:endParaRPr kumimoji="1" lang="ja-JP" altLang="en-US" sz="3200" dirty="0">
              <a:solidFill>
                <a:schemeClr val="bg1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12501" y="2776220"/>
            <a:ext cx="800219" cy="179578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ここに書きこみましょう。</a:t>
            </a:r>
            <a:endParaRPr kumimoji="1" lang="ja-JP" altLang="en-US" sz="2000" dirty="0">
              <a:solidFill>
                <a:schemeClr val="bg1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07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241715" y="2687320"/>
            <a:ext cx="800219" cy="179578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ここに書きこみましょう。</a:t>
            </a:r>
            <a:endParaRPr kumimoji="1" lang="ja-JP" altLang="en-US" sz="2000" dirty="0">
              <a:solidFill>
                <a:schemeClr val="bg1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83612" y="599440"/>
            <a:ext cx="677108" cy="551688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ここに書きこみましょう。</a:t>
            </a:r>
            <a:endParaRPr kumimoji="1" lang="ja-JP" altLang="en-US" sz="3200" dirty="0">
              <a:solidFill>
                <a:schemeClr val="bg1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32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530849" y="736600"/>
            <a:ext cx="553998" cy="35115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ここに書きこみましょう</a:t>
            </a:r>
            <a:endParaRPr kumimoji="1" lang="ja-JP" altLang="en-US" sz="2400" dirty="0">
              <a:solidFill>
                <a:schemeClr val="bg1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30096" y="4217670"/>
            <a:ext cx="800219" cy="161925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>
                    <a:lumMod val="75000"/>
                  </a:schemeClr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ここに書きこみましょう</a:t>
            </a:r>
            <a:endParaRPr kumimoji="1" lang="ja-JP" altLang="en-US" sz="2000" dirty="0">
              <a:solidFill>
                <a:schemeClr val="bg1">
                  <a:lumMod val="75000"/>
                </a:schemeClr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56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6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</Words>
  <Application>Microsoft Office PowerPoint</Application>
  <PresentationFormat>ワイド画面</PresentationFormat>
  <Paragraphs>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HGP教科書体</vt:lpstr>
      <vt:lpstr>HGS教科書体</vt:lpstr>
      <vt:lpstr>HGｺﾞｼｯｸM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渋谷区教育委員会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和語・漢語・外来語</dc:title>
  <dc:creator>渋谷区教育委員会</dc:creator>
  <cp:lastModifiedBy>渋谷区教育委員会</cp:lastModifiedBy>
  <cp:revision>15</cp:revision>
  <dcterms:created xsi:type="dcterms:W3CDTF">2020-04-29T02:14:20Z</dcterms:created>
  <dcterms:modified xsi:type="dcterms:W3CDTF">2020-04-29T04:29:01Z</dcterms:modified>
</cp:coreProperties>
</file>