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7" r:id="rId5"/>
    <p:sldId id="262" r:id="rId6"/>
    <p:sldId id="263" r:id="rId7"/>
    <p:sldId id="265" r:id="rId8"/>
    <p:sldId id="268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 userDrawn="1"/>
        </p:nvSpPr>
        <p:spPr>
          <a:xfrm>
            <a:off x="646820" y="1570745"/>
            <a:ext cx="11144250" cy="492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 smtClean="0">
                <a:latin typeface="+mn-ea"/>
                <a:ea typeface="+mn-ea"/>
              </a:rPr>
              <a:t>①調べる方位を決めて、雲のようすと天気を調べ、記録する。</a:t>
            </a:r>
            <a:endParaRPr lang="en-US" altLang="ja-JP" sz="2400" b="1" dirty="0" smtClean="0">
              <a:latin typeface="+mn-ea"/>
              <a:ea typeface="+mn-ea"/>
            </a:endParaRPr>
          </a:p>
          <a:p>
            <a:r>
              <a:rPr lang="ja-JP" altLang="en-US" sz="2400" dirty="0" smtClean="0">
                <a:latin typeface="+mn-ea"/>
                <a:ea typeface="+mn-ea"/>
              </a:rPr>
              <a:t>　　</a:t>
            </a:r>
            <a:endParaRPr lang="en-US" altLang="ja-JP" sz="2400" dirty="0" smtClean="0">
              <a:latin typeface="+mn-ea"/>
              <a:ea typeface="+mn-ea"/>
            </a:endParaRPr>
          </a:p>
          <a:p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ja-JP" altLang="en-US" sz="2400" dirty="0" smtClean="0">
                <a:latin typeface="+mn-ea"/>
                <a:ea typeface="+mn-ea"/>
              </a:rPr>
              <a:t>　</a:t>
            </a:r>
            <a:r>
              <a:rPr lang="en-US" altLang="ja-JP" sz="2400" dirty="0" smtClean="0">
                <a:latin typeface="+mn-ea"/>
                <a:ea typeface="+mn-ea"/>
              </a:rPr>
              <a:t>※</a:t>
            </a:r>
            <a:r>
              <a:rPr lang="ja-JP" altLang="en-US" sz="2400" dirty="0" smtClean="0">
                <a:latin typeface="+mn-ea"/>
                <a:ea typeface="+mn-ea"/>
              </a:rPr>
              <a:t>あらかじめ天気予報などを確認して、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  <a:ea typeface="+mn-ea"/>
              </a:rPr>
              <a:t>１日のうちで天気が変化しそう</a:t>
            </a:r>
            <a:endParaRPr lang="en-US" altLang="ja-JP" sz="2400" u="sng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　　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  <a:ea typeface="+mn-ea"/>
              </a:rPr>
              <a:t>な日</a:t>
            </a:r>
            <a:r>
              <a:rPr lang="ja-JP" altLang="en-US" sz="2400" dirty="0" smtClean="0">
                <a:latin typeface="+mn-ea"/>
                <a:ea typeface="+mn-ea"/>
              </a:rPr>
              <a:t>に観察する。</a:t>
            </a:r>
            <a:endParaRPr lang="en-US" altLang="ja-JP" sz="2400" dirty="0" smtClean="0">
              <a:latin typeface="+mn-ea"/>
              <a:ea typeface="+mn-ea"/>
            </a:endParaRPr>
          </a:p>
          <a:p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ja-JP" altLang="en-US" sz="2400" dirty="0" smtClean="0">
                <a:latin typeface="+mn-ea"/>
                <a:ea typeface="+mn-ea"/>
              </a:rPr>
              <a:t>　　</a:t>
            </a:r>
            <a:r>
              <a:rPr lang="ja-JP" altLang="en-US" sz="2000" dirty="0" smtClean="0">
                <a:latin typeface="+mn-ea"/>
                <a:ea typeface="+mn-ea"/>
              </a:rPr>
              <a:t>（「明日は朝から</a:t>
            </a:r>
            <a:r>
              <a:rPr lang="en-US" altLang="ja-JP" sz="2000" dirty="0" smtClean="0">
                <a:latin typeface="+mn-ea"/>
                <a:ea typeface="+mn-ea"/>
              </a:rPr>
              <a:t>1</a:t>
            </a:r>
            <a:r>
              <a:rPr lang="ja-JP" altLang="en-US" sz="2000" dirty="0" smtClean="0">
                <a:latin typeface="+mn-ea"/>
                <a:ea typeface="+mn-ea"/>
              </a:rPr>
              <a:t>日雨でしょう」のような予報が出ている日はさけましょう。）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endParaRPr lang="en-US" altLang="ja-JP" sz="2000" dirty="0" smtClean="0">
              <a:latin typeface="+mn-ea"/>
              <a:ea typeface="+mn-ea"/>
            </a:endParaRPr>
          </a:p>
          <a:p>
            <a:r>
              <a:rPr lang="ja-JP" altLang="en-US" sz="2400" dirty="0" smtClean="0">
                <a:latin typeface="+mn-ea"/>
                <a:ea typeface="+mn-ea"/>
              </a:rPr>
              <a:t>　　</a:t>
            </a:r>
            <a:r>
              <a:rPr lang="en-US" altLang="ja-JP" sz="2400" dirty="0" smtClean="0">
                <a:latin typeface="+mn-ea"/>
                <a:ea typeface="+mn-ea"/>
              </a:rPr>
              <a:t>※</a:t>
            </a:r>
            <a:r>
              <a:rPr lang="ja-JP" altLang="en-US" sz="2400" dirty="0">
                <a:latin typeface="+mn-ea"/>
                <a:ea typeface="+mn-ea"/>
              </a:rPr>
              <a:t>雲</a:t>
            </a:r>
            <a:r>
              <a:rPr lang="ja-JP" altLang="en-US" sz="2400" dirty="0" smtClean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形</a:t>
            </a:r>
            <a:r>
              <a:rPr lang="ja-JP" altLang="en-US" sz="2400" dirty="0" smtClean="0">
                <a:latin typeface="+mn-ea"/>
                <a:ea typeface="+mn-ea"/>
              </a:rPr>
              <a:t>と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量</a:t>
            </a:r>
            <a:r>
              <a:rPr lang="ja-JP" altLang="en-US" sz="2400" dirty="0" smtClean="0">
                <a:latin typeface="+mn-ea"/>
                <a:ea typeface="+mn-ea"/>
              </a:rPr>
              <a:t>、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雲の動き</a:t>
            </a:r>
            <a:r>
              <a:rPr lang="ja-JP" altLang="en-US" sz="2400" dirty="0" smtClean="0">
                <a:latin typeface="+mn-ea"/>
                <a:ea typeface="+mn-ea"/>
              </a:rPr>
              <a:t>について調べる。</a:t>
            </a:r>
            <a:endParaRPr lang="en-US" altLang="ja-JP" sz="2400" dirty="0" smtClean="0">
              <a:latin typeface="+mn-ea"/>
              <a:ea typeface="+mn-ea"/>
            </a:endParaRPr>
          </a:p>
          <a:p>
            <a:endParaRPr lang="en-US" altLang="ja-JP" sz="2400" dirty="0" smtClean="0">
              <a:latin typeface="+mn-ea"/>
              <a:ea typeface="+mn-ea"/>
            </a:endParaRPr>
          </a:p>
          <a:p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b="1" dirty="0" smtClean="0">
                <a:latin typeface="+mn-ea"/>
                <a:ea typeface="+mn-ea"/>
              </a:rPr>
              <a:t>②これからの天気を予想する。</a:t>
            </a:r>
            <a:endParaRPr lang="en-US" altLang="ja-JP" sz="2400" b="1" dirty="0" smtClean="0">
              <a:latin typeface="+mn-ea"/>
              <a:ea typeface="+mn-ea"/>
            </a:endParaRPr>
          </a:p>
          <a:p>
            <a:endParaRPr lang="en-US" altLang="ja-JP" sz="2400" dirty="0" smtClean="0">
              <a:latin typeface="+mn-ea"/>
              <a:ea typeface="+mn-ea"/>
            </a:endParaRPr>
          </a:p>
          <a:p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b="1" dirty="0" smtClean="0">
                <a:latin typeface="+mn-ea"/>
                <a:ea typeface="+mn-ea"/>
              </a:rPr>
              <a:t>③数時間後に、同じ場所で①と同じように調べ、記録する。</a:t>
            </a:r>
            <a:endParaRPr lang="en-US" altLang="ja-JP" sz="2400" b="1" dirty="0" smtClean="0">
              <a:latin typeface="+mn-ea"/>
              <a:ea typeface="+mn-ea"/>
            </a:endParaRPr>
          </a:p>
          <a:p>
            <a:endParaRPr lang="en-US" altLang="ja-JP" sz="2400" b="1" dirty="0" smtClean="0">
              <a:latin typeface="+mn-ea"/>
              <a:ea typeface="+mn-ea"/>
            </a:endParaRPr>
          </a:p>
          <a:p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ja-JP" altLang="en-US" sz="2400" dirty="0" smtClean="0">
                <a:latin typeface="+mn-ea"/>
                <a:ea typeface="+mn-ea"/>
              </a:rPr>
              <a:t>　</a:t>
            </a:r>
            <a:r>
              <a:rPr lang="en-US" altLang="ja-JP" sz="2400" dirty="0">
                <a:latin typeface="+mn-ea"/>
                <a:ea typeface="+mn-ea"/>
              </a:rPr>
              <a:t>※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２～３時間おき</a:t>
            </a:r>
            <a:r>
              <a:rPr lang="ja-JP" altLang="en-US" sz="2400" dirty="0" smtClean="0">
                <a:latin typeface="+mn-ea"/>
                <a:ea typeface="+mn-ea"/>
              </a:rPr>
              <a:t>に、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２～３回</a:t>
            </a:r>
            <a:r>
              <a:rPr lang="ja-JP" altLang="en-US" sz="2400" dirty="0" smtClean="0">
                <a:latin typeface="+mn-ea"/>
                <a:ea typeface="+mn-ea"/>
              </a:rPr>
              <a:t>調べる。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685801" y="359568"/>
            <a:ext cx="6915150" cy="854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</a:rPr>
              <a:t>雲のようすと天気の変化を調べよう</a:t>
            </a:r>
            <a:r>
              <a:rPr lang="ja-JP" altLang="en-US" sz="2800" dirty="0" smtClean="0">
                <a:latin typeface="+mn-ea"/>
                <a:ea typeface="+mn-ea"/>
              </a:rPr>
              <a:t>。</a:t>
            </a:r>
            <a:endParaRPr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517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 userDrawn="1"/>
        </p:nvSpPr>
        <p:spPr>
          <a:xfrm>
            <a:off x="442913" y="371474"/>
            <a:ext cx="4171950" cy="62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雲のようすと天気の変化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442913" y="1000125"/>
            <a:ext cx="287178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＜雲の形と量＞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28613" y="1628776"/>
            <a:ext cx="5472112" cy="498633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 userDrawn="1"/>
        </p:nvSpPr>
        <p:spPr>
          <a:xfrm>
            <a:off x="1524000" y="3821907"/>
            <a:ext cx="287178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とった写真を</a:t>
            </a:r>
            <a:endParaRPr lang="en-US" altLang="ja-JP" sz="2400" dirty="0" smtClean="0"/>
          </a:p>
          <a:p>
            <a:pPr algn="l"/>
            <a:r>
              <a:rPr lang="ja-JP" altLang="en-US" sz="2400" dirty="0" smtClean="0"/>
              <a:t>ここにはり付けよう。</a:t>
            </a:r>
            <a:endParaRPr lang="ja-JP" altLang="en-US" sz="2400" dirty="0"/>
          </a:p>
        </p:txBody>
      </p:sp>
      <p:sp>
        <p:nvSpPr>
          <p:cNvPr id="11" name="タイトル 1"/>
          <p:cNvSpPr txBox="1">
            <a:spLocks/>
          </p:cNvSpPr>
          <p:nvPr userDrawn="1"/>
        </p:nvSpPr>
        <p:spPr>
          <a:xfrm>
            <a:off x="8058149" y="371473"/>
            <a:ext cx="3686175" cy="6286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2800" u="sng" dirty="0" smtClean="0"/>
              <a:t>　　月　　日　　　　時</a:t>
            </a:r>
            <a:endParaRPr lang="ja-JP" altLang="en-US" sz="2800" u="sng" dirty="0"/>
          </a:p>
        </p:txBody>
      </p:sp>
      <p:sp>
        <p:nvSpPr>
          <p:cNvPr id="12" name="タイトル 1"/>
          <p:cNvSpPr txBox="1">
            <a:spLocks/>
          </p:cNvSpPr>
          <p:nvPr userDrawn="1"/>
        </p:nvSpPr>
        <p:spPr>
          <a:xfrm>
            <a:off x="6338887" y="1628776"/>
            <a:ext cx="204787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＜今の天気＞</a:t>
            </a:r>
            <a:endParaRPr lang="ja-JP" altLang="en-US" sz="2400" dirty="0"/>
          </a:p>
        </p:txBody>
      </p:sp>
      <p:sp>
        <p:nvSpPr>
          <p:cNvPr id="13" name="タイトル 1"/>
          <p:cNvSpPr txBox="1">
            <a:spLocks/>
          </p:cNvSpPr>
          <p:nvPr userDrawn="1"/>
        </p:nvSpPr>
        <p:spPr>
          <a:xfrm>
            <a:off x="6338887" y="3133725"/>
            <a:ext cx="287178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＜雲の動き＞</a:t>
            </a:r>
            <a:endParaRPr lang="ja-JP" altLang="en-US" sz="2400" dirty="0"/>
          </a:p>
        </p:txBody>
      </p:sp>
      <p:sp>
        <p:nvSpPr>
          <p:cNvPr id="14" name="タイトル 1"/>
          <p:cNvSpPr txBox="1">
            <a:spLocks/>
          </p:cNvSpPr>
          <p:nvPr userDrawn="1"/>
        </p:nvSpPr>
        <p:spPr>
          <a:xfrm>
            <a:off x="6338888" y="4662489"/>
            <a:ext cx="39338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/>
              <a:t>＜これからの天気の予想＞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057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3F00-415C-4FED-B2C8-8BD2E74FE512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C468-C620-4F81-B3DB-D30000B0D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 userDrawn="1"/>
        </p:nvSpPr>
        <p:spPr>
          <a:xfrm>
            <a:off x="403225" y="228600"/>
            <a:ext cx="462597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雲のようすと天気の変化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517526" y="960338"/>
            <a:ext cx="2997200" cy="590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＜雲の形と量＞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85837" y="1890711"/>
            <a:ext cx="4586287" cy="4538664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 userDrawn="1"/>
        </p:nvSpPr>
        <p:spPr>
          <a:xfrm>
            <a:off x="2279649" y="3362325"/>
            <a:ext cx="1998662" cy="12453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とった写真を</a:t>
            </a:r>
            <a:endParaRPr lang="en-US" altLang="ja-JP" sz="2400" dirty="0" smtClean="0"/>
          </a:p>
          <a:p>
            <a:endParaRPr lang="en-US" altLang="ja-JP" sz="1600" dirty="0" smtClean="0"/>
          </a:p>
          <a:p>
            <a:r>
              <a:rPr lang="ja-JP" altLang="en-US" sz="2400" dirty="0" smtClean="0"/>
              <a:t>はり付けよう</a:t>
            </a:r>
            <a:endParaRPr lang="ja-JP" altLang="en-US" sz="2400" dirty="0"/>
          </a:p>
        </p:txBody>
      </p:sp>
      <p:sp>
        <p:nvSpPr>
          <p:cNvPr id="11" name="タイトル 1"/>
          <p:cNvSpPr txBox="1">
            <a:spLocks/>
          </p:cNvSpPr>
          <p:nvPr userDrawn="1"/>
        </p:nvSpPr>
        <p:spPr>
          <a:xfrm>
            <a:off x="8161338" y="414337"/>
            <a:ext cx="3911600" cy="70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>
                <a:latin typeface="+mn-ea"/>
                <a:ea typeface="+mn-ea"/>
              </a:rPr>
              <a:t>　　月　　日　　時</a:t>
            </a:r>
            <a:endParaRPr lang="ja-JP" altLang="en-US" sz="2800" u="sng" dirty="0">
              <a:latin typeface="+mn-ea"/>
              <a:ea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 userDrawn="1"/>
        </p:nvSpPr>
        <p:spPr>
          <a:xfrm>
            <a:off x="6556376" y="1509714"/>
            <a:ext cx="2997200" cy="590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＜今の天気＞</a:t>
            </a:r>
            <a:endParaRPr lang="ja-JP" altLang="en-US" sz="2400" dirty="0"/>
          </a:p>
        </p:txBody>
      </p:sp>
      <p:sp>
        <p:nvSpPr>
          <p:cNvPr id="13" name="タイトル 1"/>
          <p:cNvSpPr txBox="1">
            <a:spLocks/>
          </p:cNvSpPr>
          <p:nvPr userDrawn="1"/>
        </p:nvSpPr>
        <p:spPr>
          <a:xfrm>
            <a:off x="6556376" y="2814639"/>
            <a:ext cx="2997200" cy="590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＜雲の動き＞</a:t>
            </a:r>
            <a:endParaRPr lang="ja-JP" altLang="en-US" sz="2400" dirty="0"/>
          </a:p>
        </p:txBody>
      </p:sp>
      <p:sp>
        <p:nvSpPr>
          <p:cNvPr id="16" name="タイトル 1"/>
          <p:cNvSpPr txBox="1">
            <a:spLocks/>
          </p:cNvSpPr>
          <p:nvPr userDrawn="1"/>
        </p:nvSpPr>
        <p:spPr>
          <a:xfrm>
            <a:off x="6708776" y="4700588"/>
            <a:ext cx="3848100" cy="39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＜観察して気付いたこと＞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766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 userDrawn="1"/>
        </p:nvSpPr>
        <p:spPr>
          <a:xfrm>
            <a:off x="403225" y="228600"/>
            <a:ext cx="462597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雲のようすと天気の変化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8161338" y="414337"/>
            <a:ext cx="3911600" cy="70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>
                <a:latin typeface="+mn-ea"/>
                <a:ea typeface="+mn-ea"/>
              </a:rPr>
              <a:t>　　月　　日　　時</a:t>
            </a:r>
            <a:endParaRPr lang="ja-JP" altLang="en-US" sz="2800" u="sng" dirty="0">
              <a:latin typeface="+mn-ea"/>
              <a:ea typeface="+mn-ea"/>
            </a:endParaRPr>
          </a:p>
        </p:txBody>
      </p:sp>
      <p:sp>
        <p:nvSpPr>
          <p:cNvPr id="9" name="タイトル 1"/>
          <p:cNvSpPr txBox="1">
            <a:spLocks/>
          </p:cNvSpPr>
          <p:nvPr userDrawn="1"/>
        </p:nvSpPr>
        <p:spPr>
          <a:xfrm>
            <a:off x="517526" y="960338"/>
            <a:ext cx="2997200" cy="590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＜雲の形と量＞</a:t>
            </a:r>
            <a:endParaRPr lang="ja-JP" altLang="en-US" sz="2400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85837" y="1890711"/>
            <a:ext cx="4586287" cy="4538664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 userDrawn="1"/>
        </p:nvSpPr>
        <p:spPr>
          <a:xfrm>
            <a:off x="2279649" y="3362325"/>
            <a:ext cx="1998662" cy="12453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とった写真を</a:t>
            </a:r>
            <a:endParaRPr lang="en-US" altLang="ja-JP" sz="2400" dirty="0" smtClean="0"/>
          </a:p>
          <a:p>
            <a:endParaRPr lang="en-US" altLang="ja-JP" sz="1600" dirty="0" smtClean="0"/>
          </a:p>
          <a:p>
            <a:r>
              <a:rPr lang="ja-JP" altLang="en-US" sz="2400" dirty="0" smtClean="0"/>
              <a:t>はり付けよう</a:t>
            </a:r>
            <a:endParaRPr lang="ja-JP" altLang="en-US" sz="2400" dirty="0"/>
          </a:p>
        </p:txBody>
      </p:sp>
      <p:sp>
        <p:nvSpPr>
          <p:cNvPr id="12" name="タイトル 1"/>
          <p:cNvSpPr txBox="1">
            <a:spLocks/>
          </p:cNvSpPr>
          <p:nvPr userDrawn="1"/>
        </p:nvSpPr>
        <p:spPr>
          <a:xfrm>
            <a:off x="6556376" y="1509714"/>
            <a:ext cx="2997200" cy="590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＜今の天気＞</a:t>
            </a:r>
            <a:endParaRPr lang="ja-JP" altLang="en-US" sz="2400" dirty="0"/>
          </a:p>
        </p:txBody>
      </p:sp>
      <p:sp>
        <p:nvSpPr>
          <p:cNvPr id="13" name="タイトル 1"/>
          <p:cNvSpPr txBox="1">
            <a:spLocks/>
          </p:cNvSpPr>
          <p:nvPr userDrawn="1"/>
        </p:nvSpPr>
        <p:spPr>
          <a:xfrm>
            <a:off x="6556376" y="2814639"/>
            <a:ext cx="2997200" cy="590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＜雲の動き＞</a:t>
            </a:r>
            <a:endParaRPr lang="ja-JP" altLang="en-US" sz="2400" dirty="0"/>
          </a:p>
        </p:txBody>
      </p:sp>
      <p:sp>
        <p:nvSpPr>
          <p:cNvPr id="14" name="タイトル 1"/>
          <p:cNvSpPr txBox="1">
            <a:spLocks/>
          </p:cNvSpPr>
          <p:nvPr userDrawn="1"/>
        </p:nvSpPr>
        <p:spPr>
          <a:xfrm>
            <a:off x="6556376" y="4310064"/>
            <a:ext cx="4587874" cy="671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＜これからの天気の予想＞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94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 userDrawn="1"/>
        </p:nvSpPr>
        <p:spPr>
          <a:xfrm>
            <a:off x="1781980" y="698548"/>
            <a:ext cx="9158289" cy="62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+mn-ea"/>
                <a:ea typeface="+mn-ea"/>
              </a:rPr>
              <a:t>観察の仕方は、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  <a:ea typeface="+mn-ea"/>
              </a:rPr>
              <a:t>教科書</a:t>
            </a:r>
            <a:r>
              <a:rPr lang="en-US" altLang="ja-JP" u="sng" dirty="0" smtClean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  <a:ea typeface="+mn-ea"/>
              </a:rPr>
              <a:t>９</a:t>
            </a:r>
            <a:r>
              <a:rPr lang="ja-JP" altLang="en-US" dirty="0" smtClean="0">
                <a:latin typeface="+mn-ea"/>
                <a:ea typeface="+mn-ea"/>
              </a:rPr>
              <a:t>にものっています。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smtClean="0">
                <a:latin typeface="+mn-ea"/>
                <a:ea typeface="+mn-ea"/>
              </a:rPr>
              <a:t>参考にしましょう。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sz="3200" dirty="0">
                <a:latin typeface="+mn-ea"/>
                <a:ea typeface="+mn-ea"/>
              </a:rPr>
              <a:t>・</a:t>
            </a:r>
            <a:r>
              <a:rPr lang="ja-JP" altLang="en-US" sz="3200" dirty="0" smtClean="0">
                <a:ea typeface="+mn-ea"/>
              </a:rPr>
              <a:t>雲</a:t>
            </a:r>
            <a:r>
              <a:rPr lang="ja-JP" altLang="en-US" sz="3200" dirty="0" smtClean="0">
                <a:ea typeface="+mn-ea"/>
              </a:rPr>
              <a:t>の様子はタブレットでとった写真をはり付けると簡単です。</a:t>
            </a:r>
            <a:r>
              <a:rPr lang="en-US" altLang="ja-JP" sz="3200" dirty="0" smtClean="0">
                <a:ea typeface="+mn-ea"/>
              </a:rPr>
              <a:t/>
            </a:r>
            <a:br>
              <a:rPr lang="en-US" altLang="ja-JP" sz="3200" dirty="0" smtClean="0">
                <a:ea typeface="+mn-ea"/>
              </a:rPr>
            </a:br>
            <a:r>
              <a:rPr lang="ja-JP" altLang="en-US" sz="3200" dirty="0" smtClean="0">
                <a:ea typeface="+mn-ea"/>
              </a:rPr>
              <a:t>　（</a:t>
            </a:r>
            <a:r>
              <a:rPr lang="ja-JP" altLang="en-US" sz="3200" dirty="0" smtClean="0">
                <a:ea typeface="+mn-ea"/>
              </a:rPr>
              <a:t>自分で絵にかいてもよいです。）</a:t>
            </a:r>
            <a:r>
              <a:rPr lang="en-US" altLang="ja-JP" sz="3200" dirty="0" smtClean="0">
                <a:ea typeface="+mn-ea"/>
              </a:rPr>
              <a:t/>
            </a:r>
            <a:br>
              <a:rPr lang="en-US" altLang="ja-JP" sz="3200" dirty="0" smtClean="0"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smtClean="0">
                <a:latin typeface="+mn-ea"/>
                <a:ea typeface="+mn-ea"/>
              </a:rPr>
              <a:t>・</a:t>
            </a:r>
            <a:r>
              <a:rPr lang="ja-JP" altLang="en-US" sz="3200" dirty="0" smtClean="0">
                <a:ea typeface="+mn-ea"/>
              </a:rPr>
              <a:t>みなさん</a:t>
            </a:r>
            <a:r>
              <a:rPr lang="ja-JP" altLang="en-US" sz="3200" dirty="0" smtClean="0">
                <a:ea typeface="+mn-ea"/>
              </a:rPr>
              <a:t>の家には方位磁針はないと思いますが、太陽の</a:t>
            </a:r>
            <a:r>
              <a:rPr lang="ja-JP" altLang="en-US" sz="3200" dirty="0" smtClean="0">
                <a:ea typeface="+mn-ea"/>
              </a:rPr>
              <a:t>位置</a:t>
            </a:r>
            <a:endParaRPr lang="en-US" altLang="ja-JP" sz="3200" dirty="0" smtClean="0">
              <a:ea typeface="+mn-ea"/>
            </a:endParaRPr>
          </a:p>
          <a:p>
            <a:r>
              <a:rPr lang="ja-JP" altLang="en-US" sz="3200" dirty="0">
                <a:ea typeface="+mn-ea"/>
              </a:rPr>
              <a:t>　 </a:t>
            </a:r>
            <a:r>
              <a:rPr lang="ja-JP" altLang="en-US" sz="3200" dirty="0" smtClean="0">
                <a:ea typeface="+mn-ea"/>
              </a:rPr>
              <a:t>など</a:t>
            </a:r>
            <a:r>
              <a:rPr lang="ja-JP" altLang="en-US" sz="3200" dirty="0" smtClean="0">
                <a:ea typeface="+mn-ea"/>
              </a:rPr>
              <a:t>から方位が分かれば、それもメモしておきましょう</a:t>
            </a:r>
            <a:r>
              <a:rPr lang="ja-JP" altLang="en-US" sz="3200" dirty="0" smtClean="0">
                <a:ea typeface="+mn-ea"/>
              </a:rPr>
              <a:t>。</a:t>
            </a:r>
            <a:endParaRPr lang="en-US" altLang="ja-JP" sz="3200" dirty="0" smtClean="0">
              <a:ea typeface="+mn-ea"/>
            </a:endParaRPr>
          </a:p>
          <a:p>
            <a:endParaRPr lang="en-US" altLang="ja-JP" sz="3200" dirty="0" smtClean="0">
              <a:ea typeface="+mn-ea"/>
            </a:endParaRPr>
          </a:p>
          <a:p>
            <a:endParaRPr lang="en-US" altLang="ja-JP" sz="3200" dirty="0" smtClean="0">
              <a:ea typeface="+mn-ea"/>
            </a:endParaRPr>
          </a:p>
          <a:p>
            <a:endParaRPr lang="en-US" altLang="ja-JP" sz="2600" dirty="0">
              <a:ea typeface="+mn-ea"/>
            </a:endParaRPr>
          </a:p>
          <a:p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観察したことは、このコラボノートに記入してもよいですし、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/>
            </a:r>
            <a:b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自分で同じ内容のものをまとめたノートを写真にとって提出しても、どちらでもかまいません。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/>
            </a:r>
            <a:b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lang="en-US" altLang="ja-JP" sz="2600" dirty="0" smtClean="0">
                <a:ea typeface="+mn-ea"/>
              </a:rPr>
              <a:t/>
            </a:r>
            <a:br>
              <a:rPr lang="en-US" altLang="ja-JP" sz="2600" dirty="0" smtClean="0"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smtClean="0">
                <a:latin typeface="+mn-ea"/>
                <a:ea typeface="+mn-ea"/>
              </a:rPr>
              <a:t>　　　　　　　　　　</a:t>
            </a:r>
            <a:r>
              <a:rPr lang="ja-JP" altLang="en-US" u="sng" dirty="0" smtClean="0">
                <a:latin typeface="+mn-ea"/>
                <a:ea typeface="+mn-ea"/>
              </a:rPr>
              <a:t>しめ切りは</a:t>
            </a:r>
            <a:r>
              <a:rPr lang="en-US" altLang="ja-JP" b="1" u="sng" dirty="0" smtClean="0">
                <a:latin typeface="+mn-ea"/>
                <a:ea typeface="+mn-ea"/>
              </a:rPr>
              <a:t>5</a:t>
            </a:r>
            <a:r>
              <a:rPr lang="ja-JP" altLang="en-US" b="1" u="sng" dirty="0" smtClean="0">
                <a:latin typeface="+mn-ea"/>
                <a:ea typeface="+mn-ea"/>
              </a:rPr>
              <a:t>月７日</a:t>
            </a:r>
            <a:r>
              <a:rPr lang="ja-JP" altLang="en-US" u="sng" dirty="0" smtClean="0">
                <a:latin typeface="+mn-ea"/>
                <a:ea typeface="+mn-ea"/>
              </a:rPr>
              <a:t>です。</a:t>
            </a:r>
            <a:r>
              <a:rPr lang="en-US" altLang="ja-JP" u="sng" dirty="0" smtClean="0">
                <a:latin typeface="+mn-ea"/>
                <a:ea typeface="+mn-ea"/>
              </a:rPr>
              <a:t/>
            </a:r>
            <a:br>
              <a:rPr lang="en-US" altLang="ja-JP" u="sng" dirty="0" smtClean="0">
                <a:latin typeface="+mn-ea"/>
                <a:ea typeface="+mn-ea"/>
              </a:rPr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9" name="角丸四角形 8"/>
          <p:cNvSpPr/>
          <p:nvPr userDrawn="1"/>
        </p:nvSpPr>
        <p:spPr>
          <a:xfrm>
            <a:off x="1557338" y="4086226"/>
            <a:ext cx="9401175" cy="1300162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3F00-415C-4FED-B2C8-8BD2E74FE512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C468-C620-4F81-B3DB-D30000B0D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07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 userDrawn="1"/>
        </p:nvSpPr>
        <p:spPr>
          <a:xfrm>
            <a:off x="857250" y="26019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天気の変化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36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558669"/>
            <a:ext cx="4602264" cy="306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6" y="3998206"/>
            <a:ext cx="3414714" cy="256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80" y="2759879"/>
            <a:ext cx="4270065" cy="283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タイトル 1"/>
          <p:cNvSpPr txBox="1">
            <a:spLocks/>
          </p:cNvSpPr>
          <p:nvPr userDrawn="1"/>
        </p:nvSpPr>
        <p:spPr>
          <a:xfrm>
            <a:off x="490537" y="2759879"/>
            <a:ext cx="11830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「天気の変化と雲のようすには関係があるのだろうか」</a:t>
            </a:r>
            <a:endParaRPr lang="ja-JP" altLang="en-US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0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3F00-415C-4FED-B2C8-8BD2E74FE512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C468-C620-4F81-B3DB-D30000B0D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750" b="22336"/>
          <a:stretch/>
        </p:blipFill>
        <p:spPr>
          <a:xfrm>
            <a:off x="628651" y="264803"/>
            <a:ext cx="10772774" cy="642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タイトル 1"/>
          <p:cNvSpPr txBox="1">
            <a:spLocks/>
          </p:cNvSpPr>
          <p:nvPr userDrawn="1"/>
        </p:nvSpPr>
        <p:spPr>
          <a:xfrm>
            <a:off x="1238398" y="1767527"/>
            <a:ext cx="9086850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完成したら、「出席番号　名前」を付けて、「せんせいにわたす」の「理科」のフォルダに入れておきましょう。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4464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1528761" y="600074"/>
            <a:ext cx="9158289" cy="62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+mn-ea"/>
                <a:ea typeface="+mn-ea"/>
              </a:rPr>
              <a:t>観察の仕方は、教科書</a:t>
            </a:r>
            <a:r>
              <a:rPr lang="en-US" altLang="ja-JP" dirty="0" smtClean="0">
                <a:latin typeface="+mn-ea"/>
                <a:ea typeface="+mn-ea"/>
              </a:rPr>
              <a:t>P</a:t>
            </a:r>
            <a:r>
              <a:rPr lang="ja-JP" altLang="en-US" dirty="0" smtClean="0">
                <a:latin typeface="+mn-ea"/>
                <a:ea typeface="+mn-ea"/>
              </a:rPr>
              <a:t>９にものっています。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smtClean="0">
                <a:latin typeface="+mn-ea"/>
                <a:ea typeface="+mn-ea"/>
              </a:rPr>
              <a:t>参考にしましょう。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sz="2600" dirty="0" smtClean="0">
                <a:ea typeface="+mn-ea"/>
              </a:rPr>
              <a:t>雲の様子はタブレットでとった写真をはり付けると簡単です。</a:t>
            </a:r>
            <a:r>
              <a:rPr lang="en-US" altLang="ja-JP" sz="2600" dirty="0" smtClean="0">
                <a:ea typeface="+mn-ea"/>
              </a:rPr>
              <a:t/>
            </a:r>
            <a:br>
              <a:rPr lang="en-US" altLang="ja-JP" sz="2600" dirty="0" smtClean="0">
                <a:ea typeface="+mn-ea"/>
              </a:rPr>
            </a:br>
            <a:r>
              <a:rPr lang="ja-JP" altLang="en-US" sz="2600" dirty="0" smtClean="0">
                <a:ea typeface="+mn-ea"/>
              </a:rPr>
              <a:t>（自分で絵にかいてもよいです。）</a:t>
            </a:r>
            <a:r>
              <a:rPr lang="en-US" altLang="ja-JP" sz="2600" dirty="0" smtClean="0">
                <a:ea typeface="+mn-ea"/>
              </a:rPr>
              <a:t/>
            </a:r>
            <a:br>
              <a:rPr lang="en-US" altLang="ja-JP" sz="2600" dirty="0" smtClean="0"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sz="2600" dirty="0" smtClean="0">
                <a:ea typeface="+mn-ea"/>
              </a:rPr>
              <a:t>観察したことは、このコラボノートに記入してもよいですし、</a:t>
            </a:r>
            <a:r>
              <a:rPr lang="en-US" altLang="ja-JP" sz="2600" dirty="0" smtClean="0">
                <a:ea typeface="+mn-ea"/>
              </a:rPr>
              <a:t/>
            </a:r>
            <a:br>
              <a:rPr lang="en-US" altLang="ja-JP" sz="2600" dirty="0" smtClean="0">
                <a:ea typeface="+mn-ea"/>
              </a:rPr>
            </a:br>
            <a:r>
              <a:rPr lang="ja-JP" altLang="en-US" sz="2600" dirty="0" smtClean="0">
                <a:ea typeface="+mn-ea"/>
              </a:rPr>
              <a:t>自分で同じ内容のものをまとめたノートを写真にとって提出しても、どちらでもかまいません。</a:t>
            </a:r>
            <a:r>
              <a:rPr lang="en-US" altLang="ja-JP" sz="2600" dirty="0" smtClean="0">
                <a:ea typeface="+mn-ea"/>
              </a:rPr>
              <a:t/>
            </a:r>
            <a:br>
              <a:rPr lang="en-US" altLang="ja-JP" sz="2600" dirty="0" smtClean="0"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sz="2600" dirty="0" smtClean="0">
                <a:ea typeface="+mn-ea"/>
              </a:rPr>
              <a:t>みなさんの家には方位磁針はないと思いますが、太陽の位置などから方位が分かれば、それもメモしておきましょう。</a:t>
            </a:r>
            <a:r>
              <a:rPr lang="en-US" altLang="ja-JP" sz="2600" dirty="0" smtClean="0">
                <a:ea typeface="+mn-ea"/>
              </a:rPr>
              <a:t/>
            </a:r>
            <a:br>
              <a:rPr lang="en-US" altLang="ja-JP" sz="2600" dirty="0" smtClean="0"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smtClean="0">
                <a:latin typeface="+mn-ea"/>
                <a:ea typeface="+mn-ea"/>
              </a:rPr>
              <a:t>　　　　　　　　　　</a:t>
            </a:r>
            <a:r>
              <a:rPr lang="ja-JP" altLang="en-US" u="sng" dirty="0" smtClean="0">
                <a:latin typeface="+mn-ea"/>
                <a:ea typeface="+mn-ea"/>
              </a:rPr>
              <a:t>しめ切りは</a:t>
            </a:r>
            <a:r>
              <a:rPr lang="en-US" altLang="ja-JP" u="sng" dirty="0" smtClean="0">
                <a:latin typeface="+mn-ea"/>
                <a:ea typeface="+mn-ea"/>
              </a:rPr>
              <a:t>5</a:t>
            </a:r>
            <a:r>
              <a:rPr lang="ja-JP" altLang="en-US" u="sng" dirty="0" smtClean="0">
                <a:latin typeface="+mn-ea"/>
                <a:ea typeface="+mn-ea"/>
              </a:rPr>
              <a:t>月７日です。</a:t>
            </a:r>
            <a:r>
              <a:rPr lang="en-US" altLang="ja-JP" u="sng" dirty="0" smtClean="0">
                <a:latin typeface="+mn-ea"/>
                <a:ea typeface="+mn-ea"/>
              </a:rPr>
              <a:t/>
            </a:r>
            <a:br>
              <a:rPr lang="en-US" altLang="ja-JP" u="sng" dirty="0" smtClean="0">
                <a:latin typeface="+mn-ea"/>
                <a:ea typeface="+mn-ea"/>
              </a:rPr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528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3F00-415C-4FED-B2C8-8BD2E74FE512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C468-C620-4F81-B3DB-D30000B0D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32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8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1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19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6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5956301" y="2028823"/>
            <a:ext cx="597376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099176" y="2147887"/>
            <a:ext cx="597376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218238" y="3471863"/>
            <a:ext cx="5597525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6242051" y="2095501"/>
            <a:ext cx="568801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ここに書きこめるようになっています。</a:t>
            </a:r>
            <a:endParaRPr lang="ja-JP" altLang="en-US" sz="2400" dirty="0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6262686" y="3348038"/>
            <a:ext cx="568801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ここに書きこめるようになっています。</a:t>
            </a:r>
            <a:endParaRPr lang="ja-JP" altLang="en-US" sz="2400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6242051" y="5033962"/>
            <a:ext cx="5688012" cy="666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ここに書きこめるようになっています。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288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5956301" y="2028823"/>
            <a:ext cx="597376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099176" y="2147887"/>
            <a:ext cx="597376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218238" y="3471863"/>
            <a:ext cx="5597525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6242051" y="2095501"/>
            <a:ext cx="568801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ここに書きこめるようになっています。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6262686" y="3348038"/>
            <a:ext cx="568801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ここに書きこめるようになっています。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6242051" y="5033962"/>
            <a:ext cx="5688012" cy="666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ここに書きこめるようになっています。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2150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6242051" y="2093121"/>
            <a:ext cx="568801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ここに書きこめるようになっています。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242051" y="3405189"/>
            <a:ext cx="568801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ここに書きこめるようになっています。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6242051" y="4940301"/>
            <a:ext cx="5688012" cy="78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ここに書きこめるようになっています。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27829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21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72</Words>
  <Application>Microsoft Office PowerPoint</Application>
  <PresentationFormat>ワイド画面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HGSｺﾞｼｯｸE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渋谷区教育委員会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雲のようすと天気の変化</dc:title>
  <dc:creator>渋谷区教育委員会</dc:creator>
  <cp:lastModifiedBy>渋谷区教育委員会</cp:lastModifiedBy>
  <cp:revision>16</cp:revision>
  <dcterms:created xsi:type="dcterms:W3CDTF">2020-04-27T00:32:57Z</dcterms:created>
  <dcterms:modified xsi:type="dcterms:W3CDTF">2020-04-27T03:47:02Z</dcterms:modified>
</cp:coreProperties>
</file>