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8" r:id="rId5"/>
    <p:sldId id="267" r:id="rId6"/>
    <p:sldId id="258" r:id="rId7"/>
    <p:sldId id="262" r:id="rId8"/>
    <p:sldId id="264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渋谷区教育委員会" initials="渋谷区教育委員会" lastIdx="1" clrIdx="0">
    <p:extLst>
      <p:ext uri="{19B8F6BF-5375-455C-9EA6-DF929625EA0E}">
        <p15:presenceInfo xmlns:p15="http://schemas.microsoft.com/office/powerpoint/2012/main" userId="渋谷区教育委員会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2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36F5-0D91-437F-ABAE-C93A3B0E07D5}" type="datetimeFigureOut">
              <a:rPr kumimoji="1" lang="ja-JP" altLang="en-US" smtClean="0"/>
              <a:t>2020/4/17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A280-D6CA-49B6-BA69-57BED19A6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4687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36F5-0D91-437F-ABAE-C93A3B0E07D5}" type="datetimeFigureOut">
              <a:rPr kumimoji="1" lang="ja-JP" altLang="en-US" smtClean="0"/>
              <a:t>2020/4/17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A280-D6CA-49B6-BA69-57BED19A6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3651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36F5-0D91-437F-ABAE-C93A3B0E07D5}" type="datetimeFigureOut">
              <a:rPr kumimoji="1" lang="ja-JP" altLang="en-US" smtClean="0"/>
              <a:t>2020/4/17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A280-D6CA-49B6-BA69-57BED19A6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082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36F5-0D91-437F-ABAE-C93A3B0E07D5}" type="datetimeFigureOut">
              <a:rPr kumimoji="1" lang="ja-JP" altLang="en-US" smtClean="0"/>
              <a:t>2020/4/17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A280-D6CA-49B6-BA69-57BED19A6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31416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36F5-0D91-437F-ABAE-C93A3B0E07D5}" type="datetimeFigureOut">
              <a:rPr kumimoji="1" lang="ja-JP" altLang="en-US" smtClean="0"/>
              <a:t>2020/4/17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A280-D6CA-49B6-BA69-57BED19A6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345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36F5-0D91-437F-ABAE-C93A3B0E07D5}" type="datetimeFigureOut">
              <a:rPr kumimoji="1" lang="ja-JP" altLang="en-US" smtClean="0"/>
              <a:t>2020/4/17</a:t>
            </a:fld>
            <a:endParaRPr kumimoji="1" lang="ja-JP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A280-D6CA-49B6-BA69-57BED19A6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4430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36F5-0D91-437F-ABAE-C93A3B0E07D5}" type="datetimeFigureOut">
              <a:rPr kumimoji="1" lang="ja-JP" altLang="en-US" smtClean="0"/>
              <a:t>2020/4/17</a:t>
            </a:fld>
            <a:endParaRPr kumimoji="1" lang="ja-JP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A280-D6CA-49B6-BA69-57BED19A6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1563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36F5-0D91-437F-ABAE-C93A3B0E07D5}" type="datetimeFigureOut">
              <a:rPr kumimoji="1" lang="ja-JP" altLang="en-US" smtClean="0"/>
              <a:t>2020/4/17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A280-D6CA-49B6-BA69-57BED19A6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56286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36F5-0D91-437F-ABAE-C93A3B0E07D5}" type="datetimeFigureOut">
              <a:rPr kumimoji="1" lang="ja-JP" altLang="en-US" smtClean="0"/>
              <a:t>2020/4/17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A280-D6CA-49B6-BA69-57BED19A6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5807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36F5-0D91-437F-ABAE-C93A3B0E07D5}" type="datetimeFigureOut">
              <a:rPr kumimoji="1" lang="ja-JP" altLang="en-US" smtClean="0"/>
              <a:t>2020/4/17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A280-D6CA-49B6-BA69-57BED19A6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7131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36F5-0D91-437F-ABAE-C93A3B0E07D5}" type="datetimeFigureOut">
              <a:rPr kumimoji="1" lang="ja-JP" altLang="en-US" smtClean="0"/>
              <a:t>2020/4/17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A280-D6CA-49B6-BA69-57BED19A6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3098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36F5-0D91-437F-ABAE-C93A3B0E07D5}" type="datetimeFigureOut">
              <a:rPr kumimoji="1" lang="ja-JP" altLang="en-US" smtClean="0"/>
              <a:t>2020/4/17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A280-D6CA-49B6-BA69-57BED19A6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5618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36F5-0D91-437F-ABAE-C93A3B0E07D5}" type="datetimeFigureOut">
              <a:rPr kumimoji="1" lang="ja-JP" altLang="en-US" smtClean="0"/>
              <a:t>2020/4/17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A280-D6CA-49B6-BA69-57BED19A6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1952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36F5-0D91-437F-ABAE-C93A3B0E07D5}" type="datetimeFigureOut">
              <a:rPr kumimoji="1" lang="ja-JP" altLang="en-US" smtClean="0"/>
              <a:t>2020/4/17</a:t>
            </a:fld>
            <a:endParaRPr kumimoji="1" lang="ja-JP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A280-D6CA-49B6-BA69-57BED19A6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6431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36F5-0D91-437F-ABAE-C93A3B0E07D5}" type="datetimeFigureOut">
              <a:rPr kumimoji="1" lang="ja-JP" altLang="en-US" smtClean="0"/>
              <a:t>2020/4/17</a:t>
            </a:fld>
            <a:endParaRPr kumimoji="1" lang="ja-JP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A280-D6CA-49B6-BA69-57BED19A6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7906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36F5-0D91-437F-ABAE-C93A3B0E07D5}" type="datetimeFigureOut">
              <a:rPr kumimoji="1" lang="ja-JP" altLang="en-US" smtClean="0"/>
              <a:t>2020/4/17</a:t>
            </a:fld>
            <a:endParaRPr kumimoji="1" lang="ja-JP" alt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A280-D6CA-49B6-BA69-57BED19A6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3154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736F5-0D91-437F-ABAE-C93A3B0E07D5}" type="datetimeFigureOut">
              <a:rPr kumimoji="1" lang="ja-JP" altLang="en-US" smtClean="0"/>
              <a:t>2020/4/17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BA280-D6CA-49B6-BA69-57BED19A6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6845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F1736F5-0D91-437F-ABAE-C93A3B0E07D5}" type="datetimeFigureOut">
              <a:rPr kumimoji="1" lang="ja-JP" altLang="en-US" smtClean="0"/>
              <a:t>2020/4/17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BA280-D6CA-49B6-BA69-57BED19A61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17313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kumimoji="1"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kumimoji="1"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2.nhk.or.jp/school/movie/clip.cgi?das_id=D0005350887_0000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2.nhk.or.jp/school/movie/clip.cgi?das_id=D0005351039_0000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147103" y="720012"/>
            <a:ext cx="8542117" cy="2387600"/>
          </a:xfrm>
        </p:spPr>
        <p:txBody>
          <a:bodyPr>
            <a:noAutofit/>
          </a:bodyPr>
          <a:lstStyle/>
          <a:p>
            <a:r>
              <a:rPr kumimoji="1" lang="en-US" altLang="ja-JP" sz="8800" dirty="0" smtClean="0">
                <a:latin typeface="Berlin Sans FB Demi" panose="020E0802020502020306" pitchFamily="34" charset="0"/>
              </a:rPr>
              <a:t>Let’s</a:t>
            </a:r>
            <a:r>
              <a:rPr kumimoji="1" lang="ja-JP" altLang="en-US" sz="8800" dirty="0" smtClean="0">
                <a:latin typeface="Berlin Sans FB Demi" panose="020E0802020502020306" pitchFamily="34" charset="0"/>
              </a:rPr>
              <a:t>　</a:t>
            </a:r>
            <a:r>
              <a:rPr kumimoji="1" lang="en-US" altLang="ja-JP" sz="8800" dirty="0" smtClean="0">
                <a:latin typeface="Berlin Sans FB Demi" panose="020E0802020502020306" pitchFamily="34" charset="0"/>
              </a:rPr>
              <a:t>English</a:t>
            </a:r>
            <a:r>
              <a:rPr kumimoji="1" lang="ja-JP" altLang="en-US" sz="8800" dirty="0" smtClean="0">
                <a:latin typeface="Berlin Sans FB Demi" panose="020E0802020502020306" pitchFamily="34" charset="0"/>
              </a:rPr>
              <a:t>！</a:t>
            </a:r>
            <a:endParaRPr kumimoji="1" lang="ja-JP" altLang="en-US" sz="8800" dirty="0">
              <a:latin typeface="Berlin Sans FB Demi" panose="020E0802020502020306" pitchFamily="34" charset="0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50785" y="626963"/>
            <a:ext cx="2758633" cy="495400"/>
          </a:xfrm>
        </p:spPr>
        <p:txBody>
          <a:bodyPr/>
          <a:lstStyle/>
          <a:p>
            <a:pPr algn="l"/>
            <a:r>
              <a:rPr kumimoji="1" lang="en-US" altLang="ja-JP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</a:t>
            </a:r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　英語</a:t>
            </a:r>
            <a:r>
              <a:rPr kumimoji="1" lang="ja-JP" altLang="en-US" dirty="0" smtClean="0"/>
              <a:t>　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627453" y="3495554"/>
            <a:ext cx="75814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①１日　約１０分！！</a:t>
            </a:r>
            <a:endParaRPr lang="en-US" altLang="ja-JP" dirty="0" smtClean="0"/>
          </a:p>
          <a:p>
            <a:r>
              <a:rPr kumimoji="1" lang="ja-JP" altLang="en-US" dirty="0" smtClean="0"/>
              <a:t>②映像を見てみよう！</a:t>
            </a:r>
            <a:endParaRPr kumimoji="1" lang="en-US" altLang="ja-JP" dirty="0" smtClean="0"/>
          </a:p>
          <a:p>
            <a:r>
              <a:rPr lang="ja-JP" altLang="en-US" dirty="0" smtClean="0"/>
              <a:t>③真似して声に出そう！</a:t>
            </a:r>
            <a:endParaRPr lang="en-US" altLang="ja-JP" dirty="0" smtClean="0"/>
          </a:p>
          <a:p>
            <a:r>
              <a:rPr kumimoji="1" lang="ja-JP" altLang="en-US" dirty="0" smtClean="0"/>
              <a:t>（リピートできるところは、映像に</a:t>
            </a:r>
            <a:r>
              <a:rPr lang="ja-JP" altLang="en-US" dirty="0" smtClean="0"/>
              <a:t>続いて言ってみよう。</a:t>
            </a:r>
            <a:r>
              <a:rPr kumimoji="1" lang="ja-JP" altLang="en-US" dirty="0" smtClean="0"/>
              <a:t>）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22745" y="5092861"/>
            <a:ext cx="9213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※</a:t>
            </a:r>
            <a:r>
              <a:rPr kumimoji="1" lang="ja-JP" altLang="en-US" dirty="0" smtClean="0"/>
              <a:t>必ず、スライドショーで</a:t>
            </a:r>
            <a:r>
              <a:rPr kumimoji="1" lang="en-US" altLang="ja-JP" dirty="0" smtClean="0"/>
              <a:t>PowerPoint</a:t>
            </a:r>
            <a:r>
              <a:rPr kumimoji="1" lang="ja-JP" altLang="en-US" dirty="0" smtClean="0"/>
              <a:t>（パワーポイン</a:t>
            </a:r>
            <a:r>
              <a:rPr lang="ja-JP" altLang="en-US" dirty="0"/>
              <a:t>ト</a:t>
            </a:r>
            <a:r>
              <a:rPr kumimoji="1" lang="ja-JP" altLang="en-US" dirty="0" smtClean="0"/>
              <a:t>）を見ていくようにしてね！</a:t>
            </a:r>
            <a:endParaRPr kumimoji="1" lang="en-US" altLang="ja-JP" dirty="0" smtClean="0"/>
          </a:p>
          <a:p>
            <a:r>
              <a:rPr kumimoji="1" lang="ja-JP" altLang="en-US" dirty="0"/>
              <a:t>　</a:t>
            </a:r>
            <a:r>
              <a:rPr kumimoji="1" lang="ja-JP" altLang="en-US" dirty="0" smtClean="0"/>
              <a:t>「マウスをクリック」「</a:t>
            </a:r>
            <a:r>
              <a:rPr kumimoji="1" lang="en-US" altLang="ja-JP" dirty="0" smtClean="0"/>
              <a:t>Enter</a:t>
            </a:r>
            <a:r>
              <a:rPr kumimoji="1" lang="ja-JP" altLang="en-US" dirty="0" smtClean="0"/>
              <a:t>キーを押す」とスライドが進んでいくよ！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8160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爆発 2 13"/>
          <p:cNvSpPr/>
          <p:nvPr/>
        </p:nvSpPr>
        <p:spPr>
          <a:xfrm>
            <a:off x="0" y="73656"/>
            <a:ext cx="4282633" cy="235393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l="137" t="-236" r="52312" b="43457"/>
          <a:stretch/>
        </p:blipFill>
        <p:spPr>
          <a:xfrm>
            <a:off x="4520178" y="2029444"/>
            <a:ext cx="6819849" cy="4578494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3655805" y="401476"/>
            <a:ext cx="85485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ちゃんと「スライドショー」で見てるかな？</a:t>
            </a:r>
            <a:endParaRPr kumimoji="1" lang="en-US" altLang="ja-JP" sz="2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スライドショーじゃないと映像がうまく見れないから、</a:t>
            </a:r>
            <a:endParaRPr lang="en-US" altLang="ja-JP" sz="2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やり方のわからない人は、下の①→②の順番に進めてね！！</a:t>
            </a:r>
            <a:endParaRPr kumimoji="1"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" name="楕円 4"/>
          <p:cNvSpPr/>
          <p:nvPr/>
        </p:nvSpPr>
        <p:spPr>
          <a:xfrm>
            <a:off x="9323568" y="2322277"/>
            <a:ext cx="858659" cy="43313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矢印コネクタ 6"/>
          <p:cNvCxnSpPr/>
          <p:nvPr/>
        </p:nvCxnSpPr>
        <p:spPr>
          <a:xfrm flipV="1">
            <a:off x="3889321" y="2628909"/>
            <a:ext cx="5428131" cy="80877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773141" y="3292146"/>
            <a:ext cx="3116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ここをクリック！</a:t>
            </a:r>
            <a:endParaRPr kumimoji="1" lang="ja-JP" alt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516165" y="1968085"/>
            <a:ext cx="734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①</a:t>
            </a:r>
            <a:endParaRPr kumimoji="1" lang="ja-JP" altLang="en-US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 rot="20461837">
            <a:off x="1141144" y="671071"/>
            <a:ext cx="18181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ちょっと</a:t>
            </a:r>
            <a:endParaRPr lang="en-US" altLang="ja-JP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待った</a:t>
            </a:r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！</a:t>
            </a:r>
            <a:endParaRPr lang="en-US" altLang="ja-JP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32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 rotWithShape="1">
          <a:blip r:embed="rId2"/>
          <a:srcRect r="52858" b="42893"/>
          <a:stretch/>
        </p:blipFill>
        <p:spPr>
          <a:xfrm>
            <a:off x="4931424" y="1837183"/>
            <a:ext cx="6730657" cy="4584032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2041021" y="294856"/>
            <a:ext cx="7901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スライドショーじゃないと映像がうまく見れないから、</a:t>
            </a:r>
            <a:endParaRPr lang="en-US" altLang="ja-JP" sz="2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必ず、「スライドショー」から見てね！！</a:t>
            </a:r>
            <a:endParaRPr lang="en-US" altLang="ja-JP" sz="2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しつこいって？・・・念のためにね♪</a:t>
            </a:r>
            <a:endParaRPr lang="en-US" altLang="ja-JP" sz="2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968708" y="1709772"/>
            <a:ext cx="7340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②</a:t>
            </a:r>
            <a:endParaRPr kumimoji="1" lang="ja-JP" altLang="en-US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楕円 4"/>
          <p:cNvSpPr/>
          <p:nvPr/>
        </p:nvSpPr>
        <p:spPr>
          <a:xfrm>
            <a:off x="4884821" y="2425983"/>
            <a:ext cx="673768" cy="79895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直線矢印コネクタ 6"/>
          <p:cNvCxnSpPr>
            <a:endCxn id="5" idx="2"/>
          </p:cNvCxnSpPr>
          <p:nvPr/>
        </p:nvCxnSpPr>
        <p:spPr>
          <a:xfrm>
            <a:off x="3622876" y="2825462"/>
            <a:ext cx="126194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テキスト ボックス 10"/>
          <p:cNvSpPr txBox="1"/>
          <p:nvPr/>
        </p:nvSpPr>
        <p:spPr>
          <a:xfrm>
            <a:off x="739942" y="2563852"/>
            <a:ext cx="3116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ここをクリック！</a:t>
            </a:r>
            <a:endParaRPr kumimoji="1" lang="ja-JP" alt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66218" y="3727048"/>
            <a:ext cx="45141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kumimoji="1"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スライドショーが始まったら</a:t>
            </a:r>
            <a:endParaRPr kumimoji="1" lang="en-US" altLang="ja-JP" sz="24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2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2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クリックしていくと進むよ！</a:t>
            </a:r>
            <a:endParaRPr kumimoji="1" lang="ja-JP" altLang="en-US" sz="2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89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6" r="6437"/>
          <a:stretch/>
        </p:blipFill>
        <p:spPr>
          <a:xfrm>
            <a:off x="7967241" y="3470616"/>
            <a:ext cx="4224759" cy="2832180"/>
          </a:xfrm>
          <a:prstGeom prst="rect">
            <a:avLst/>
          </a:prstGeom>
        </p:spPr>
      </p:pic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839787" y="457200"/>
            <a:ext cx="5885103" cy="873889"/>
          </a:xfrm>
        </p:spPr>
        <p:txBody>
          <a:bodyPr/>
          <a:lstStyle/>
          <a:p>
            <a:r>
              <a:rPr kumimoji="1" lang="ja-JP" altLang="en-US" sz="4000" dirty="0" smtClean="0"/>
              <a:t>映像を見る時のポイント</a:t>
            </a:r>
            <a:endParaRPr kumimoji="1" lang="ja-JP" altLang="en-US" sz="4000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>
          <a:xfrm>
            <a:off x="439838" y="1331089"/>
            <a:ext cx="10440365" cy="45105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dirty="0" smtClean="0"/>
              <a:t>①　映像（えいぞう）を観る前に「本日のキーワード」（穴埋め）をかくにんしよう！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②</a:t>
            </a:r>
            <a:r>
              <a:rPr lang="ja-JP" altLang="en-US" dirty="0" smtClean="0"/>
              <a:t>「字幕なし」の映像を観てみよう！　　字幕</a:t>
            </a:r>
            <a:r>
              <a:rPr lang="ja-JP" altLang="en-US" dirty="0"/>
              <a:t>なしで聞き取れるかチャレンジ</a:t>
            </a:r>
            <a:r>
              <a:rPr lang="ja-JP" altLang="en-US" dirty="0" smtClean="0"/>
              <a:t>！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 smtClean="0"/>
              <a:t>③　本日のキーワードのページを開いて、聞き取れた英語はどんどん穴埋めしよう！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dirty="0" smtClean="0"/>
              <a:t>④　答えを確認したら、単語や文章を家のノートに</a:t>
            </a:r>
            <a:r>
              <a:rPr lang="ja-JP" altLang="en-US" dirty="0" smtClean="0"/>
              <a:t>書き写そう！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ja-JP" altLang="en-US" dirty="0" smtClean="0"/>
              <a:t>　（</a:t>
            </a:r>
            <a:r>
              <a:rPr lang="en-US" altLang="ja-JP" dirty="0" smtClean="0"/>
              <a:t>5</a:t>
            </a:r>
            <a:r>
              <a:rPr lang="ja-JP" altLang="en-US" dirty="0" smtClean="0"/>
              <a:t>年生からは、書くことも学習の一環です。</a:t>
            </a:r>
            <a:r>
              <a:rPr lang="ja-JP" altLang="en-US" dirty="0" smtClean="0"/>
              <a:t>）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sz="1600" b="1" dirty="0" smtClean="0">
                <a:solidFill>
                  <a:srgbClr val="FFFF00"/>
                </a:solidFill>
              </a:rPr>
              <a:t>　　　</a:t>
            </a:r>
            <a:r>
              <a:rPr lang="en-US" altLang="ja-JP" sz="1600" b="1" dirty="0" smtClean="0">
                <a:solidFill>
                  <a:srgbClr val="FFFF00"/>
                </a:solidFill>
              </a:rPr>
              <a:t>※</a:t>
            </a:r>
            <a:r>
              <a:rPr lang="ja-JP" altLang="en-US" sz="1600" b="1" dirty="0" smtClean="0">
                <a:solidFill>
                  <a:srgbClr val="FFFF00"/>
                </a:solidFill>
              </a:rPr>
              <a:t>このノートは提出の必要はありません。</a:t>
            </a:r>
            <a:endParaRPr lang="en-US" altLang="ja-JP" sz="1600" b="1" dirty="0" smtClean="0">
              <a:solidFill>
                <a:srgbClr val="FFFF00"/>
              </a:solidFill>
            </a:endParaRPr>
          </a:p>
          <a:p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⑤「字幕あり」の映像を観て、かくにんしよう（この時、一緒に発音するといいよ！）</a:t>
            </a:r>
            <a:endParaRPr lang="en-US" altLang="ja-JP" dirty="0" smtClean="0"/>
          </a:p>
        </p:txBody>
      </p:sp>
      <p:sp>
        <p:nvSpPr>
          <p:cNvPr id="3" name="右矢印 2"/>
          <p:cNvSpPr/>
          <p:nvPr/>
        </p:nvSpPr>
        <p:spPr>
          <a:xfrm>
            <a:off x="7187879" y="4247909"/>
            <a:ext cx="995423" cy="5092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654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666168" y="1023519"/>
            <a:ext cx="4854956" cy="873889"/>
          </a:xfrm>
        </p:spPr>
        <p:txBody>
          <a:bodyPr/>
          <a:lstStyle/>
          <a:p>
            <a:r>
              <a:rPr lang="ja-JP" altLang="en-US" sz="4000" dirty="0" smtClean="0"/>
              <a:t>本日</a:t>
            </a:r>
            <a:r>
              <a:rPr lang="ja-JP" altLang="en-US" sz="4000" dirty="0"/>
              <a:t>のキーワード</a:t>
            </a:r>
            <a:endParaRPr kumimoji="1" lang="ja-JP" altLang="en-US" sz="4000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>
          <a:xfrm>
            <a:off x="1169043" y="1543011"/>
            <a:ext cx="10440365" cy="4510548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How</a:t>
            </a:r>
            <a:r>
              <a:rPr kumimoji="1" lang="ja-JP" altLang="en-US" dirty="0" smtClean="0"/>
              <a:t>　</a:t>
            </a:r>
            <a:r>
              <a:rPr lang="en-US" altLang="ja-JP" dirty="0" smtClean="0"/>
              <a:t>much</a:t>
            </a:r>
            <a:r>
              <a:rPr lang="ja-JP" altLang="en-US" dirty="0" smtClean="0"/>
              <a:t>　</a:t>
            </a:r>
            <a:r>
              <a:rPr lang="en-US" altLang="ja-JP" dirty="0" smtClean="0"/>
              <a:t>is</a:t>
            </a:r>
            <a:r>
              <a:rPr lang="ja-JP" altLang="en-US" dirty="0" smtClean="0"/>
              <a:t>　</a:t>
            </a:r>
            <a:r>
              <a:rPr lang="en-US" altLang="ja-JP" dirty="0" smtClean="0"/>
              <a:t>it</a:t>
            </a:r>
            <a:r>
              <a:rPr lang="ja-JP" altLang="en-US" dirty="0"/>
              <a:t>　</a:t>
            </a:r>
            <a:r>
              <a:rPr kumimoji="1" lang="en-US" altLang="ja-JP" dirty="0" smtClean="0"/>
              <a:t>?</a:t>
            </a:r>
            <a:r>
              <a:rPr kumimoji="1" lang="ja-JP" altLang="en-US" dirty="0" smtClean="0"/>
              <a:t>　（これはいくらですか？）</a:t>
            </a:r>
            <a:endParaRPr kumimoji="1" lang="en-US" altLang="ja-JP" dirty="0" smtClean="0"/>
          </a:p>
          <a:p>
            <a:pPr marL="0" indent="0">
              <a:buNone/>
            </a:pPr>
            <a:endParaRPr kumimoji="1" lang="en-US" altLang="ja-JP" dirty="0" smtClean="0"/>
          </a:p>
          <a:p>
            <a:r>
              <a:rPr lang="ja-JP" altLang="en-US" dirty="0"/>
              <a:t>買いたい</a:t>
            </a:r>
            <a:r>
              <a:rPr lang="ja-JP" altLang="en-US" dirty="0" smtClean="0"/>
              <a:t>もの①は</a:t>
            </a:r>
            <a:r>
              <a:rPr lang="en-US" altLang="ja-JP" dirty="0" smtClean="0"/>
              <a:t>…</a:t>
            </a:r>
            <a:r>
              <a:rPr kumimoji="1" lang="ja-JP" altLang="en-US" dirty="0" smtClean="0"/>
              <a:t>「　</a:t>
            </a:r>
            <a:r>
              <a:rPr lang="en-US" altLang="ja-JP" dirty="0" smtClean="0"/>
              <a:t>H</a:t>
            </a:r>
            <a:r>
              <a:rPr lang="ja-JP" altLang="en-US" dirty="0" smtClean="0"/>
              <a:t>　</a:t>
            </a:r>
            <a:r>
              <a:rPr lang="en-US" altLang="ja-JP" dirty="0" smtClean="0"/>
              <a:t>A</a:t>
            </a:r>
            <a:r>
              <a:rPr lang="ja-JP" altLang="en-US" dirty="0" smtClean="0"/>
              <a:t>　</a:t>
            </a:r>
            <a:r>
              <a:rPr lang="en-US" altLang="ja-JP" dirty="0" smtClean="0"/>
              <a:t>T</a:t>
            </a:r>
            <a:r>
              <a:rPr kumimoji="1" lang="ja-JP" altLang="en-US" dirty="0" smtClean="0"/>
              <a:t>　」→「　　　　」（</a:t>
            </a:r>
            <a:r>
              <a:rPr lang="ja-JP" altLang="en-US" dirty="0"/>
              <a:t>　</a:t>
            </a:r>
            <a:r>
              <a:rPr lang="ja-JP" altLang="en-US" dirty="0" smtClean="0"/>
              <a:t>　　　　ペソ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r>
              <a:rPr lang="ja-JP" altLang="en-US" dirty="0"/>
              <a:t>買いたい</a:t>
            </a:r>
            <a:r>
              <a:rPr lang="ja-JP" altLang="en-US" dirty="0" smtClean="0"/>
              <a:t>もの②は</a:t>
            </a:r>
            <a:r>
              <a:rPr lang="en-US" altLang="ja-JP" dirty="0" smtClean="0"/>
              <a:t>…</a:t>
            </a:r>
            <a:r>
              <a:rPr lang="ja-JP" altLang="en-US" dirty="0" smtClean="0"/>
              <a:t>「　</a:t>
            </a:r>
            <a:r>
              <a:rPr lang="en-US" altLang="ja-JP" dirty="0" smtClean="0"/>
              <a:t>T</a:t>
            </a:r>
            <a:r>
              <a:rPr lang="ja-JP" altLang="en-US" dirty="0" smtClean="0"/>
              <a:t>　</a:t>
            </a:r>
            <a:r>
              <a:rPr lang="en-US" altLang="ja-JP" dirty="0" smtClean="0"/>
              <a:t>A</a:t>
            </a:r>
            <a:r>
              <a:rPr lang="ja-JP" altLang="en-US" dirty="0" smtClean="0"/>
              <a:t>　</a:t>
            </a:r>
            <a:r>
              <a:rPr lang="en-US" altLang="ja-JP" dirty="0" smtClean="0"/>
              <a:t>M</a:t>
            </a:r>
            <a:r>
              <a:rPr lang="ja-JP" altLang="en-US" dirty="0" smtClean="0"/>
              <a:t>　</a:t>
            </a:r>
            <a:r>
              <a:rPr lang="en-US" altLang="ja-JP" dirty="0" smtClean="0"/>
              <a:t>B</a:t>
            </a:r>
            <a:r>
              <a:rPr lang="ja-JP" altLang="en-US" dirty="0" smtClean="0"/>
              <a:t>　</a:t>
            </a:r>
            <a:r>
              <a:rPr lang="en-US" altLang="ja-JP" dirty="0" smtClean="0"/>
              <a:t>O</a:t>
            </a:r>
            <a:r>
              <a:rPr lang="ja-JP" altLang="en-US" dirty="0" smtClean="0"/>
              <a:t>　</a:t>
            </a:r>
            <a:r>
              <a:rPr lang="en-US" altLang="ja-JP" dirty="0" smtClean="0"/>
              <a:t>U</a:t>
            </a:r>
            <a:r>
              <a:rPr lang="ja-JP" altLang="en-US" dirty="0" smtClean="0"/>
              <a:t>　</a:t>
            </a:r>
            <a:r>
              <a:rPr lang="en-US" altLang="ja-JP" dirty="0" smtClean="0"/>
              <a:t>R</a:t>
            </a:r>
            <a:r>
              <a:rPr lang="ja-JP" altLang="en-US" dirty="0" smtClean="0"/>
              <a:t>　</a:t>
            </a:r>
            <a:r>
              <a:rPr lang="en-US" altLang="ja-JP" dirty="0" smtClean="0"/>
              <a:t>I</a:t>
            </a:r>
            <a:r>
              <a:rPr lang="ja-JP" altLang="en-US" dirty="0" smtClean="0"/>
              <a:t>　</a:t>
            </a:r>
            <a:r>
              <a:rPr lang="en-US" altLang="ja-JP" dirty="0" smtClean="0"/>
              <a:t>N</a:t>
            </a:r>
            <a:r>
              <a:rPr lang="ja-JP" altLang="en-US" dirty="0" smtClean="0"/>
              <a:t>　</a:t>
            </a:r>
            <a:r>
              <a:rPr lang="en-US" altLang="ja-JP" dirty="0" smtClean="0"/>
              <a:t>E</a:t>
            </a:r>
            <a:r>
              <a:rPr lang="ja-JP" altLang="en-US" dirty="0" smtClean="0"/>
              <a:t>　」→「　　　　」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　　　　　　　　　　　　　　　　　　　　　　　　　　　　　　　（　　　　ペソ）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r>
              <a:rPr lang="ja-JP" altLang="en-US" dirty="0"/>
              <a:t>買</a:t>
            </a:r>
            <a:r>
              <a:rPr lang="ja-JP" altLang="en-US" dirty="0" smtClean="0"/>
              <a:t>いたいもの③は</a:t>
            </a:r>
            <a:r>
              <a:rPr lang="en-US" altLang="ja-JP" dirty="0" smtClean="0"/>
              <a:t>…</a:t>
            </a:r>
            <a:r>
              <a:rPr lang="ja-JP" altLang="en-US" dirty="0" smtClean="0"/>
              <a:t>「　</a:t>
            </a:r>
            <a:r>
              <a:rPr lang="en-US" altLang="ja-JP" dirty="0" smtClean="0"/>
              <a:t>M</a:t>
            </a:r>
            <a:r>
              <a:rPr lang="ja-JP" altLang="en-US" dirty="0" smtClean="0"/>
              <a:t>　</a:t>
            </a:r>
            <a:r>
              <a:rPr lang="en-US" altLang="ja-JP" dirty="0" smtClean="0"/>
              <a:t>A</a:t>
            </a:r>
            <a:r>
              <a:rPr lang="ja-JP" altLang="en-US" dirty="0" smtClean="0"/>
              <a:t>　</a:t>
            </a:r>
            <a:r>
              <a:rPr lang="en-US" altLang="ja-JP" dirty="0" smtClean="0"/>
              <a:t>S</a:t>
            </a:r>
            <a:r>
              <a:rPr lang="ja-JP" altLang="en-US" dirty="0" smtClean="0"/>
              <a:t>　</a:t>
            </a:r>
            <a:r>
              <a:rPr lang="en-US" altLang="ja-JP" dirty="0" smtClean="0"/>
              <a:t>K</a:t>
            </a:r>
            <a:r>
              <a:rPr lang="ja-JP" altLang="en-US" dirty="0" smtClean="0"/>
              <a:t>　」→「　　　　　　　　」（　　　　ペソ）</a:t>
            </a:r>
            <a:endParaRPr lang="en-US" altLang="ja-JP" dirty="0" smtClean="0"/>
          </a:p>
          <a:p>
            <a:endParaRPr lang="en-US" altLang="ja-JP" dirty="0"/>
          </a:p>
        </p:txBody>
      </p:sp>
      <p:sp>
        <p:nvSpPr>
          <p:cNvPr id="9" name="角丸四角形 8"/>
          <p:cNvSpPr/>
          <p:nvPr/>
        </p:nvSpPr>
        <p:spPr>
          <a:xfrm>
            <a:off x="2322136" y="1893097"/>
            <a:ext cx="810422" cy="3240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1551007" y="1905241"/>
            <a:ext cx="601884" cy="3240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4252202" y="3636798"/>
            <a:ext cx="356888" cy="3036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6457761" y="3636798"/>
            <a:ext cx="378109" cy="3240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5172514" y="3616402"/>
            <a:ext cx="312516" cy="3240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角丸四角形 14"/>
          <p:cNvSpPr/>
          <p:nvPr/>
        </p:nvSpPr>
        <p:spPr>
          <a:xfrm>
            <a:off x="8066023" y="3636798"/>
            <a:ext cx="299015" cy="3240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15"/>
          <p:cNvSpPr/>
          <p:nvPr/>
        </p:nvSpPr>
        <p:spPr>
          <a:xfrm>
            <a:off x="4310075" y="4909403"/>
            <a:ext cx="299015" cy="3240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角丸四角形 16"/>
          <p:cNvSpPr/>
          <p:nvPr/>
        </p:nvSpPr>
        <p:spPr>
          <a:xfrm>
            <a:off x="5328771" y="4909403"/>
            <a:ext cx="299015" cy="3240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角丸四角形 17"/>
          <p:cNvSpPr/>
          <p:nvPr/>
        </p:nvSpPr>
        <p:spPr>
          <a:xfrm>
            <a:off x="4310075" y="2793483"/>
            <a:ext cx="299015" cy="3240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円形吹き出し 6"/>
          <p:cNvSpPr/>
          <p:nvPr/>
        </p:nvSpPr>
        <p:spPr>
          <a:xfrm>
            <a:off x="8215531" y="773723"/>
            <a:ext cx="3151163" cy="1674055"/>
          </a:xfrm>
          <a:prstGeom prst="wedgeEllipse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398412" y="1287584"/>
            <a:ext cx="2968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値段</a:t>
            </a:r>
            <a:r>
              <a:rPr kumimoji="1" lang="en-US" altLang="ja-JP" sz="1400" b="1" dirty="0" smtClean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kumimoji="1" lang="ja-JP" altLang="en-US" sz="1400" b="1" dirty="0" err="1" smtClean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ねだん</a:t>
            </a:r>
            <a:r>
              <a:rPr kumimoji="1" lang="en-US" altLang="ja-JP" sz="1400" b="1" dirty="0" smtClean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kumimoji="1" lang="ja-JP" altLang="en-US" b="1" dirty="0" smtClean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も聞き取れるか</a:t>
            </a:r>
            <a:endParaRPr kumimoji="1" lang="en-US" altLang="ja-JP" b="1" dirty="0" smtClean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b="1" dirty="0" smtClean="0">
                <a:solidFill>
                  <a:srgbClr val="C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チャレンジしてみよう！！</a:t>
            </a:r>
            <a:endParaRPr kumimoji="1" lang="ja-JP" altLang="en-US" b="1" dirty="0">
              <a:solidFill>
                <a:srgbClr val="C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081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938760" y="3102015"/>
            <a:ext cx="8229599" cy="118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kumimoji="1" lang="ja-JP" altLang="en-US" sz="4800" dirty="0" smtClean="0">
                <a:hlinkClick r:id="rId2"/>
              </a:rPr>
              <a:t>「誕生日にほしいもの」（字幕なし）</a:t>
            </a:r>
            <a:endParaRPr kumimoji="1" lang="en-US" altLang="ja-JP" sz="4800" dirty="0" smtClean="0"/>
          </a:p>
          <a:p>
            <a:pPr marL="0" indent="0" algn="ctr">
              <a:lnSpc>
                <a:spcPct val="120000"/>
              </a:lnSpc>
              <a:buNone/>
            </a:pPr>
            <a:r>
              <a:rPr kumimoji="1" lang="ja-JP" altLang="en-US" sz="4800" dirty="0" smtClean="0"/>
              <a:t>↑クリックして観てね♪</a:t>
            </a:r>
            <a:endParaRPr kumimoji="1" lang="ja-JP" altLang="en-US" sz="48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7079" y="1163777"/>
            <a:ext cx="10532962" cy="1325563"/>
          </a:xfrm>
        </p:spPr>
        <p:txBody>
          <a:bodyPr/>
          <a:lstStyle/>
          <a:p>
            <a:r>
              <a:rPr lang="ja-JP" altLang="en-US" dirty="0" smtClean="0"/>
              <a:t>まずは、「字幕なし」で聞き取れるかな？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1601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938760" y="3102015"/>
            <a:ext cx="8229599" cy="118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kumimoji="1" lang="ja-JP" altLang="en-US" sz="4800" dirty="0" smtClean="0">
                <a:hlinkClick r:id="rId2"/>
              </a:rPr>
              <a:t>「誕生日にほしいもの」（字幕あり）</a:t>
            </a:r>
            <a:endParaRPr kumimoji="1" lang="en-US" altLang="ja-JP" sz="4800" dirty="0" smtClean="0"/>
          </a:p>
          <a:p>
            <a:pPr marL="0" indent="0" algn="ctr">
              <a:lnSpc>
                <a:spcPct val="120000"/>
              </a:lnSpc>
              <a:buNone/>
            </a:pPr>
            <a:r>
              <a:rPr kumimoji="1" lang="ja-JP" altLang="en-US" sz="4800" dirty="0" smtClean="0"/>
              <a:t>↑クリックして観てね♪</a:t>
            </a:r>
            <a:endParaRPr kumimoji="1" lang="ja-JP" altLang="en-US" sz="4800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38760" y="1175352"/>
            <a:ext cx="8252749" cy="1325563"/>
          </a:xfrm>
        </p:spPr>
        <p:txBody>
          <a:bodyPr/>
          <a:lstStyle/>
          <a:p>
            <a:r>
              <a:rPr lang="ja-JP" altLang="en-US" dirty="0"/>
              <a:t>次は、「字幕あり」で聞いて</a:t>
            </a:r>
            <a:r>
              <a:rPr lang="en-US" altLang="ja-JP" dirty="0"/>
              <a:t/>
            </a:r>
            <a:br>
              <a:rPr lang="en-US" altLang="ja-JP" dirty="0"/>
            </a:br>
            <a:r>
              <a:rPr lang="ja-JP" altLang="en-US" dirty="0"/>
              <a:t>日本語の意味をかくにんしよう！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1660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title"/>
          </p:nvPr>
        </p:nvSpPr>
        <p:spPr>
          <a:xfrm>
            <a:off x="666168" y="1023519"/>
            <a:ext cx="4854956" cy="873889"/>
          </a:xfrm>
        </p:spPr>
        <p:txBody>
          <a:bodyPr/>
          <a:lstStyle/>
          <a:p>
            <a:r>
              <a:rPr kumimoji="1" lang="en-US" altLang="ja-JP" sz="4000" dirty="0" smtClean="0"/>
              <a:t>Answer(</a:t>
            </a:r>
            <a:r>
              <a:rPr kumimoji="1" lang="ja-JP" altLang="en-US" sz="4000" dirty="0" smtClean="0"/>
              <a:t>答え</a:t>
            </a:r>
            <a:r>
              <a:rPr kumimoji="1" lang="en-US" altLang="ja-JP" sz="4000" dirty="0" smtClean="0"/>
              <a:t>)</a:t>
            </a:r>
            <a:endParaRPr kumimoji="1" lang="ja-JP" altLang="en-US" sz="4000" dirty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idx="1"/>
          </p:nvPr>
        </p:nvSpPr>
        <p:spPr>
          <a:xfrm>
            <a:off x="1169043" y="1543011"/>
            <a:ext cx="10440365" cy="4510548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How</a:t>
            </a:r>
            <a:r>
              <a:rPr kumimoji="1" lang="ja-JP" altLang="en-US" dirty="0" smtClean="0"/>
              <a:t>　</a:t>
            </a:r>
            <a:r>
              <a:rPr lang="en-US" altLang="ja-JP" dirty="0" smtClean="0"/>
              <a:t>much</a:t>
            </a:r>
            <a:r>
              <a:rPr lang="ja-JP" altLang="en-US" dirty="0" smtClean="0"/>
              <a:t>　</a:t>
            </a:r>
            <a:r>
              <a:rPr lang="en-US" altLang="ja-JP" dirty="0" smtClean="0"/>
              <a:t>is</a:t>
            </a:r>
            <a:r>
              <a:rPr lang="ja-JP" altLang="en-US" dirty="0" smtClean="0"/>
              <a:t>　</a:t>
            </a:r>
            <a:r>
              <a:rPr lang="en-US" altLang="ja-JP" dirty="0" smtClean="0"/>
              <a:t>it</a:t>
            </a:r>
            <a:r>
              <a:rPr lang="ja-JP" altLang="en-US" dirty="0"/>
              <a:t>　</a:t>
            </a:r>
            <a:r>
              <a:rPr kumimoji="1" lang="en-US" altLang="ja-JP" dirty="0" smtClean="0"/>
              <a:t>?</a:t>
            </a:r>
          </a:p>
          <a:p>
            <a:pPr marL="0" indent="0">
              <a:buNone/>
            </a:pPr>
            <a:endParaRPr kumimoji="1" lang="en-US" altLang="ja-JP" dirty="0" smtClean="0"/>
          </a:p>
          <a:p>
            <a:r>
              <a:rPr lang="ja-JP" altLang="en-US" dirty="0"/>
              <a:t>欲</a:t>
            </a:r>
            <a:r>
              <a:rPr lang="ja-JP" altLang="en-US" dirty="0" smtClean="0"/>
              <a:t>しいもの①は</a:t>
            </a:r>
            <a:r>
              <a:rPr lang="en-US" altLang="ja-JP" dirty="0" smtClean="0"/>
              <a:t>…</a:t>
            </a:r>
            <a:r>
              <a:rPr kumimoji="1" lang="ja-JP" altLang="en-US" dirty="0" smtClean="0"/>
              <a:t>「　</a:t>
            </a:r>
            <a:r>
              <a:rPr lang="en-US" altLang="ja-JP" dirty="0" smtClean="0"/>
              <a:t>H</a:t>
            </a:r>
            <a:r>
              <a:rPr lang="ja-JP" altLang="en-US" dirty="0" smtClean="0"/>
              <a:t>　</a:t>
            </a:r>
            <a:r>
              <a:rPr lang="en-US" altLang="ja-JP" dirty="0" smtClean="0"/>
              <a:t>A</a:t>
            </a:r>
            <a:r>
              <a:rPr lang="ja-JP" altLang="en-US" dirty="0" smtClean="0"/>
              <a:t>　</a:t>
            </a:r>
            <a:r>
              <a:rPr lang="en-US" altLang="ja-JP" dirty="0" smtClean="0"/>
              <a:t>T</a:t>
            </a:r>
            <a:r>
              <a:rPr kumimoji="1" lang="ja-JP" altLang="en-US" dirty="0" smtClean="0"/>
              <a:t>　」→「　　　　」（</a:t>
            </a:r>
            <a:r>
              <a:rPr lang="ja-JP" altLang="en-US" dirty="0"/>
              <a:t>　</a:t>
            </a:r>
            <a:r>
              <a:rPr lang="ja-JP" altLang="en-US" dirty="0" smtClean="0"/>
              <a:t>　　　　ペソ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r>
              <a:rPr lang="ja-JP" altLang="en-US" dirty="0"/>
              <a:t>欲</a:t>
            </a:r>
            <a:r>
              <a:rPr lang="ja-JP" altLang="en-US" dirty="0" smtClean="0"/>
              <a:t>しいもの②は</a:t>
            </a:r>
            <a:r>
              <a:rPr lang="en-US" altLang="ja-JP" dirty="0" smtClean="0"/>
              <a:t>…</a:t>
            </a:r>
            <a:r>
              <a:rPr lang="ja-JP" altLang="en-US" dirty="0" smtClean="0"/>
              <a:t>「　</a:t>
            </a:r>
            <a:r>
              <a:rPr lang="en-US" altLang="ja-JP" dirty="0" smtClean="0"/>
              <a:t>T</a:t>
            </a:r>
            <a:r>
              <a:rPr lang="ja-JP" altLang="en-US" dirty="0" smtClean="0"/>
              <a:t>　</a:t>
            </a:r>
            <a:r>
              <a:rPr lang="en-US" altLang="ja-JP" dirty="0" smtClean="0"/>
              <a:t>A</a:t>
            </a:r>
            <a:r>
              <a:rPr lang="ja-JP" altLang="en-US" dirty="0" smtClean="0"/>
              <a:t>　</a:t>
            </a:r>
            <a:r>
              <a:rPr lang="en-US" altLang="ja-JP" dirty="0" smtClean="0"/>
              <a:t>M</a:t>
            </a:r>
            <a:r>
              <a:rPr lang="ja-JP" altLang="en-US" dirty="0" smtClean="0"/>
              <a:t>　</a:t>
            </a:r>
            <a:r>
              <a:rPr lang="en-US" altLang="ja-JP" dirty="0" smtClean="0"/>
              <a:t>B</a:t>
            </a:r>
            <a:r>
              <a:rPr lang="ja-JP" altLang="en-US" dirty="0" smtClean="0"/>
              <a:t>　</a:t>
            </a:r>
            <a:r>
              <a:rPr lang="en-US" altLang="ja-JP" dirty="0" smtClean="0"/>
              <a:t>O</a:t>
            </a:r>
            <a:r>
              <a:rPr lang="ja-JP" altLang="en-US" dirty="0" smtClean="0"/>
              <a:t>　</a:t>
            </a:r>
            <a:r>
              <a:rPr lang="en-US" altLang="ja-JP" dirty="0" smtClean="0"/>
              <a:t>U</a:t>
            </a:r>
            <a:r>
              <a:rPr lang="ja-JP" altLang="en-US" dirty="0" smtClean="0"/>
              <a:t>　</a:t>
            </a:r>
            <a:r>
              <a:rPr lang="en-US" altLang="ja-JP" dirty="0" smtClean="0"/>
              <a:t>R</a:t>
            </a:r>
            <a:r>
              <a:rPr lang="ja-JP" altLang="en-US" dirty="0" smtClean="0"/>
              <a:t>　</a:t>
            </a:r>
            <a:r>
              <a:rPr lang="en-US" altLang="ja-JP" dirty="0" smtClean="0"/>
              <a:t>I</a:t>
            </a:r>
            <a:r>
              <a:rPr lang="ja-JP" altLang="en-US" dirty="0" smtClean="0"/>
              <a:t>　</a:t>
            </a:r>
            <a:r>
              <a:rPr lang="en-US" altLang="ja-JP" dirty="0" smtClean="0"/>
              <a:t>N</a:t>
            </a:r>
            <a:r>
              <a:rPr lang="ja-JP" altLang="en-US" dirty="0" smtClean="0"/>
              <a:t>　</a:t>
            </a:r>
            <a:r>
              <a:rPr lang="en-US" altLang="ja-JP" dirty="0" smtClean="0"/>
              <a:t>E</a:t>
            </a:r>
            <a:r>
              <a:rPr lang="ja-JP" altLang="en-US" dirty="0" smtClean="0"/>
              <a:t>　」→「　　　　」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　　　　　　　　　　　　　　　　　　　　　　　　　　　　　　　　（　　　　ペソ）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r>
              <a:rPr lang="ja-JP" altLang="en-US" dirty="0"/>
              <a:t>欲</a:t>
            </a:r>
            <a:r>
              <a:rPr lang="ja-JP" altLang="en-US" dirty="0" smtClean="0"/>
              <a:t>しいもの③は</a:t>
            </a:r>
            <a:r>
              <a:rPr lang="en-US" altLang="ja-JP" dirty="0" smtClean="0"/>
              <a:t>…</a:t>
            </a:r>
            <a:r>
              <a:rPr lang="ja-JP" altLang="en-US" dirty="0" smtClean="0"/>
              <a:t>「　</a:t>
            </a:r>
            <a:r>
              <a:rPr lang="en-US" altLang="ja-JP" dirty="0" smtClean="0"/>
              <a:t>M</a:t>
            </a:r>
            <a:r>
              <a:rPr lang="ja-JP" altLang="en-US" dirty="0" smtClean="0"/>
              <a:t>　</a:t>
            </a:r>
            <a:r>
              <a:rPr lang="en-US" altLang="ja-JP" dirty="0" smtClean="0"/>
              <a:t>A</a:t>
            </a:r>
            <a:r>
              <a:rPr lang="ja-JP" altLang="en-US" dirty="0" smtClean="0"/>
              <a:t>　</a:t>
            </a:r>
            <a:r>
              <a:rPr lang="en-US" altLang="ja-JP" dirty="0" smtClean="0"/>
              <a:t>S</a:t>
            </a:r>
            <a:r>
              <a:rPr lang="ja-JP" altLang="en-US" dirty="0" smtClean="0"/>
              <a:t>　</a:t>
            </a:r>
            <a:r>
              <a:rPr lang="en-US" altLang="ja-JP" dirty="0" smtClean="0"/>
              <a:t>K</a:t>
            </a:r>
            <a:r>
              <a:rPr lang="ja-JP" altLang="en-US" dirty="0" smtClean="0"/>
              <a:t>　」→「　　　　　　　　」（　　　　ペソ）</a:t>
            </a:r>
            <a:endParaRPr lang="en-US" altLang="ja-JP" dirty="0" smtClean="0"/>
          </a:p>
          <a:p>
            <a:endParaRPr lang="en-US" altLang="ja-JP" dirty="0"/>
          </a:p>
        </p:txBody>
      </p:sp>
      <p:sp>
        <p:nvSpPr>
          <p:cNvPr id="9" name="角丸四角形 8"/>
          <p:cNvSpPr/>
          <p:nvPr/>
        </p:nvSpPr>
        <p:spPr>
          <a:xfrm>
            <a:off x="2322136" y="1893097"/>
            <a:ext cx="810422" cy="3240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/>
          <p:cNvSpPr/>
          <p:nvPr/>
        </p:nvSpPr>
        <p:spPr>
          <a:xfrm>
            <a:off x="1551007" y="1905241"/>
            <a:ext cx="601884" cy="3240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/>
          <p:cNvSpPr/>
          <p:nvPr/>
        </p:nvSpPr>
        <p:spPr>
          <a:xfrm>
            <a:off x="4016409" y="3613619"/>
            <a:ext cx="356888" cy="3036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角丸四角形 12"/>
          <p:cNvSpPr/>
          <p:nvPr/>
        </p:nvSpPr>
        <p:spPr>
          <a:xfrm>
            <a:off x="6193568" y="3636239"/>
            <a:ext cx="378109" cy="3240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4956643" y="3626601"/>
            <a:ext cx="312516" cy="3240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角丸四角形 14"/>
          <p:cNvSpPr/>
          <p:nvPr/>
        </p:nvSpPr>
        <p:spPr>
          <a:xfrm>
            <a:off x="7808602" y="3603420"/>
            <a:ext cx="299015" cy="3240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角丸四角形 15"/>
          <p:cNvSpPr/>
          <p:nvPr/>
        </p:nvSpPr>
        <p:spPr>
          <a:xfrm>
            <a:off x="4160568" y="4909404"/>
            <a:ext cx="299015" cy="3240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角丸四角形 16"/>
          <p:cNvSpPr/>
          <p:nvPr/>
        </p:nvSpPr>
        <p:spPr>
          <a:xfrm>
            <a:off x="5371616" y="4925737"/>
            <a:ext cx="299015" cy="3240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角丸四角形 17"/>
          <p:cNvSpPr/>
          <p:nvPr/>
        </p:nvSpPr>
        <p:spPr>
          <a:xfrm>
            <a:off x="4459583" y="2750863"/>
            <a:ext cx="299015" cy="3240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258938" y="2728243"/>
            <a:ext cx="962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ぼう</a:t>
            </a:r>
            <a:r>
              <a:rPr kumimoji="1" lang="ja-JP" altLang="en-US" b="1" dirty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し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955605" y="3566727"/>
            <a:ext cx="130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タンバリン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651809" y="4864163"/>
            <a:ext cx="209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マスク（プロレス用）</a:t>
            </a:r>
            <a:endParaRPr kumimoji="1" lang="ja-JP" altLang="en-US" b="1" dirty="0">
              <a:solidFill>
                <a:srgbClr val="FFFF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9776453" y="3991543"/>
            <a:ext cx="962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５０</a:t>
            </a:r>
            <a:r>
              <a:rPr kumimoji="1" lang="ja-JP" altLang="en-US" b="1" dirty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０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9295214" y="4864163"/>
            <a:ext cx="962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２０</a:t>
            </a:r>
            <a:r>
              <a:rPr kumimoji="1" lang="ja-JP" altLang="en-US" b="1" dirty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０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7933556" y="2728243"/>
            <a:ext cx="962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７０</a:t>
            </a:r>
            <a:r>
              <a:rPr kumimoji="1" lang="ja-JP" altLang="en-US" b="1" dirty="0">
                <a:solidFill>
                  <a:srgbClr val="FFFF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０</a:t>
            </a:r>
          </a:p>
        </p:txBody>
      </p:sp>
    </p:spTree>
    <p:extLst>
      <p:ext uri="{BB962C8B-B14F-4D97-AF65-F5344CB8AC3E}">
        <p14:creationId xmlns:p14="http://schemas.microsoft.com/office/powerpoint/2010/main" val="428559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" grpId="0"/>
      <p:bldP spid="3" grpId="0"/>
      <p:bldP spid="22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37847" y="1730532"/>
            <a:ext cx="10679722" cy="2489776"/>
          </a:xfrm>
        </p:spPr>
        <p:txBody>
          <a:bodyPr/>
          <a:lstStyle/>
          <a:p>
            <a:r>
              <a:rPr kumimoji="1" lang="ja-JP" altLang="en-US" dirty="0" smtClean="0"/>
              <a:t>お家の人にも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　           </a:t>
            </a:r>
            <a:r>
              <a:rPr kumimoji="1" lang="ja-JP" altLang="en-US" b="1" dirty="0" smtClean="0">
                <a:solidFill>
                  <a:srgbClr val="FFFF00"/>
                </a:solidFill>
              </a:rPr>
              <a:t>「</a:t>
            </a:r>
            <a:r>
              <a:rPr lang="en-US" altLang="ja-JP" b="1" dirty="0" smtClean="0">
                <a:solidFill>
                  <a:srgbClr val="FFFF00"/>
                </a:solidFill>
              </a:rPr>
              <a:t>How</a:t>
            </a:r>
            <a:r>
              <a:rPr lang="ja-JP" altLang="en-US" b="1" dirty="0">
                <a:solidFill>
                  <a:srgbClr val="FFFF00"/>
                </a:solidFill>
              </a:rPr>
              <a:t> </a:t>
            </a:r>
            <a:r>
              <a:rPr lang="en-US" altLang="ja-JP" b="1" dirty="0" smtClean="0">
                <a:solidFill>
                  <a:srgbClr val="FFFF00"/>
                </a:solidFill>
              </a:rPr>
              <a:t>much</a:t>
            </a:r>
            <a:r>
              <a:rPr lang="ja-JP" altLang="en-US" b="1" dirty="0" smtClean="0">
                <a:solidFill>
                  <a:srgbClr val="FFFF00"/>
                </a:solidFill>
              </a:rPr>
              <a:t> </a:t>
            </a:r>
            <a:r>
              <a:rPr lang="en-US" altLang="ja-JP" b="1" dirty="0" smtClean="0">
                <a:solidFill>
                  <a:srgbClr val="FFFF00"/>
                </a:solidFill>
              </a:rPr>
              <a:t>is</a:t>
            </a:r>
            <a:r>
              <a:rPr lang="ja-JP" altLang="en-US" b="1" dirty="0" smtClean="0">
                <a:solidFill>
                  <a:srgbClr val="FFFF00"/>
                </a:solidFill>
              </a:rPr>
              <a:t> </a:t>
            </a:r>
            <a:r>
              <a:rPr lang="en-US" altLang="ja-JP" b="1" dirty="0" smtClean="0">
                <a:solidFill>
                  <a:srgbClr val="FFFF00"/>
                </a:solidFill>
              </a:rPr>
              <a:t>it(this)</a:t>
            </a:r>
            <a:r>
              <a:rPr lang="ja-JP" altLang="en-US" b="1" dirty="0" smtClean="0">
                <a:solidFill>
                  <a:srgbClr val="FFFF00"/>
                </a:solidFill>
              </a:rPr>
              <a:t> </a:t>
            </a:r>
            <a:r>
              <a:rPr lang="en-US" altLang="ja-JP" b="1" dirty="0" smtClean="0">
                <a:solidFill>
                  <a:srgbClr val="FFFF00"/>
                </a:solidFill>
              </a:rPr>
              <a:t>?</a:t>
            </a:r>
            <a:r>
              <a:rPr kumimoji="1" lang="ja-JP" altLang="en-US" b="1" dirty="0" smtClean="0">
                <a:solidFill>
                  <a:srgbClr val="FFFF00"/>
                </a:solidFill>
              </a:rPr>
              <a:t>」</a:t>
            </a:r>
            <a:r>
              <a:rPr kumimoji="1" lang="en-US" altLang="ja-JP" b="1" dirty="0" smtClean="0">
                <a:solidFill>
                  <a:srgbClr val="FFFF00"/>
                </a:solidFill>
              </a:rPr>
              <a:t/>
            </a:r>
            <a:br>
              <a:rPr kumimoji="1" lang="en-US" altLang="ja-JP" b="1" dirty="0" smtClean="0">
                <a:solidFill>
                  <a:srgbClr val="FFFF00"/>
                </a:solidFill>
              </a:rPr>
            </a:b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　　　を使ってインタビューしてみよう！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002215" y="5744308"/>
            <a:ext cx="5826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dirty="0" smtClean="0"/>
              <a:t>See you next time</a:t>
            </a:r>
            <a:r>
              <a:rPr kumimoji="1" lang="ja-JP" altLang="en-US" sz="4000" dirty="0" smtClean="0"/>
              <a:t>！！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12614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イオン">
  <a:themeElements>
    <a:clrScheme name="イオン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イオン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イオン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687</TotalTime>
  <Words>207</Words>
  <Application>Microsoft Office PowerPoint</Application>
  <PresentationFormat>ワイド画面</PresentationFormat>
  <Paragraphs>68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7" baseType="lpstr">
      <vt:lpstr>HGP創英角ﾎﾟｯﾌﾟ体</vt:lpstr>
      <vt:lpstr>HG丸ｺﾞｼｯｸM-PRO</vt:lpstr>
      <vt:lpstr>メイリオ</vt:lpstr>
      <vt:lpstr>Arial</vt:lpstr>
      <vt:lpstr>Berlin Sans FB Demi</vt:lpstr>
      <vt:lpstr>Century Gothic</vt:lpstr>
      <vt:lpstr>Wingdings 3</vt:lpstr>
      <vt:lpstr>イオン</vt:lpstr>
      <vt:lpstr>Let’s　English！</vt:lpstr>
      <vt:lpstr>PowerPoint プレゼンテーション</vt:lpstr>
      <vt:lpstr>PowerPoint プレゼンテーション</vt:lpstr>
      <vt:lpstr>映像を見る時のポイント</vt:lpstr>
      <vt:lpstr>本日のキーワード</vt:lpstr>
      <vt:lpstr>まずは、「字幕なし」で聞き取れるかな？</vt:lpstr>
      <vt:lpstr>次は、「字幕あり」で聞いて 日本語の意味をかくにんしよう！</vt:lpstr>
      <vt:lpstr>Answer(答え)</vt:lpstr>
      <vt:lpstr>お家の人にも  　           「How much is it(this) ?」  　　　を使ってインタビューしてみよう！</vt:lpstr>
    </vt:vector>
  </TitlesOfParts>
  <Company>渋谷区教育委員会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　English！</dc:title>
  <dc:creator>渋谷区教育委員会</dc:creator>
  <cp:lastModifiedBy>渋谷区教育委員会</cp:lastModifiedBy>
  <cp:revision>28</cp:revision>
  <dcterms:created xsi:type="dcterms:W3CDTF">2020-04-08T04:24:49Z</dcterms:created>
  <dcterms:modified xsi:type="dcterms:W3CDTF">2020-04-17T09:53:14Z</dcterms:modified>
</cp:coreProperties>
</file>